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43200638"/>
  <p:notesSz cx="7099300" cy="10234613"/>
  <p:defaultTextStyle>
    <a:defPPr>
      <a:defRPr lang="pt-BR"/>
    </a:defPPr>
    <a:lvl1pPr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2159000" indent="-1685925"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4318000" indent="-3371850"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6478588" indent="-5059363"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8637588" indent="-6745288" algn="l" defTabSz="4318000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8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763" y="-4517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="" xmlns:a16="http://schemas.microsoft.com/office/drawing/2014/main" id="{7501C23E-2B3B-364C-F465-8F49BFEC2F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4988" cy="511175"/>
          </a:xfrm>
          <a:prstGeom prst="rect">
            <a:avLst/>
          </a:prstGeom>
        </p:spPr>
        <p:txBody>
          <a:bodyPr vert="horz" lIns="96506" tIns="48253" rIns="96506" bIns="48253" rtlCol="0"/>
          <a:lstStyle>
            <a:lvl1pPr algn="l" defTabSz="440780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AC286909-7DD6-9F43-D970-64588FE6EB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4988" cy="511175"/>
          </a:xfrm>
          <a:prstGeom prst="rect">
            <a:avLst/>
          </a:prstGeom>
        </p:spPr>
        <p:txBody>
          <a:bodyPr vert="horz" wrap="square" lIns="96506" tIns="48253" rIns="96506" bIns="48253" numCol="1" anchor="t" anchorCtr="0" compatLnSpc="1">
            <a:prstTxWarp prst="textNoShape">
              <a:avLst/>
            </a:prstTxWarp>
          </a:bodyPr>
          <a:lstStyle>
            <a:lvl1pPr algn="r" defTabSz="4406900" eaLnBrk="1" hangingPunct="1">
              <a:defRPr sz="13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830EEBA-9EA8-4707-9D09-FB3C4319018E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3D12814B-A356-AB96-7033-674769312C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4988" cy="511175"/>
          </a:xfrm>
          <a:prstGeom prst="rect">
            <a:avLst/>
          </a:prstGeom>
        </p:spPr>
        <p:txBody>
          <a:bodyPr vert="horz" lIns="96506" tIns="48253" rIns="96506" bIns="48253" rtlCol="0" anchor="b"/>
          <a:lstStyle>
            <a:lvl1pPr algn="l" defTabSz="440780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2516F1FD-DBC0-7C16-E041-06596C95FA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4988" cy="511175"/>
          </a:xfrm>
          <a:prstGeom prst="rect">
            <a:avLst/>
          </a:prstGeom>
        </p:spPr>
        <p:txBody>
          <a:bodyPr vert="horz" wrap="square" lIns="96506" tIns="48253" rIns="96506" bIns="48253" numCol="1" anchor="b" anchorCtr="0" compatLnSpc="1">
            <a:prstTxWarp prst="textNoShape">
              <a:avLst/>
            </a:prstTxWarp>
          </a:bodyPr>
          <a:lstStyle>
            <a:lvl1pPr algn="r" defTabSz="4406900" eaLnBrk="1" hangingPunct="1">
              <a:defRPr sz="13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140B804C-CB0A-4690-ABA5-395C4E096F2E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="" xmlns:a16="http://schemas.microsoft.com/office/drawing/2014/main" id="{8EF2E57E-BDC4-15DF-7C46-73E2E253BD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4988" cy="511175"/>
          </a:xfrm>
          <a:prstGeom prst="rect">
            <a:avLst/>
          </a:prstGeom>
        </p:spPr>
        <p:txBody>
          <a:bodyPr vert="horz" lIns="96506" tIns="48253" rIns="96506" bIns="48253" rtlCol="0"/>
          <a:lstStyle>
            <a:lvl1pPr algn="l" defTabSz="440780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735F6701-58D9-11DC-FD6E-43CE23B155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4988" cy="511175"/>
          </a:xfrm>
          <a:prstGeom prst="rect">
            <a:avLst/>
          </a:prstGeom>
        </p:spPr>
        <p:txBody>
          <a:bodyPr vert="horz" wrap="square" lIns="96506" tIns="48253" rIns="96506" bIns="48253" numCol="1" anchor="t" anchorCtr="0" compatLnSpc="1">
            <a:prstTxWarp prst="textNoShape">
              <a:avLst/>
            </a:prstTxWarp>
          </a:bodyPr>
          <a:lstStyle>
            <a:lvl1pPr algn="r" defTabSz="4406900" eaLnBrk="1" hangingPunct="1">
              <a:defRPr sz="13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1B128DF-AB0A-4AE2-B26C-661D6E1BA360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="" xmlns:a16="http://schemas.microsoft.com/office/drawing/2014/main" id="{D6899130-2004-E7FA-F5B5-0666AE64A5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06" tIns="48253" rIns="96506" bIns="48253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="" xmlns:a16="http://schemas.microsoft.com/office/drawing/2014/main" id="{E70C9ECF-404A-9AC7-E623-15DB9B09C9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wrap="square" lIns="96506" tIns="48253" rIns="96506" bIns="4825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altLang="pt-BR" noProof="0"/>
              <a:t>Clique para editar os estilos do texto mestre</a:t>
            </a:r>
          </a:p>
          <a:p>
            <a:pPr lvl="1"/>
            <a:r>
              <a:rPr lang="pt-BR" altLang="pt-BR" noProof="0"/>
              <a:t>Segundo nível</a:t>
            </a:r>
          </a:p>
          <a:p>
            <a:pPr lvl="2"/>
            <a:r>
              <a:rPr lang="pt-BR" altLang="pt-BR" noProof="0"/>
              <a:t>Terceiro nível</a:t>
            </a:r>
          </a:p>
          <a:p>
            <a:pPr lvl="3"/>
            <a:r>
              <a:rPr lang="pt-BR" altLang="pt-BR" noProof="0"/>
              <a:t>Quarto nível</a:t>
            </a:r>
          </a:p>
          <a:p>
            <a:pPr lvl="4"/>
            <a:r>
              <a:rPr lang="pt-BR" alt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8B5857D7-F888-E4C4-4BF1-DFDDB28484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4988" cy="511175"/>
          </a:xfrm>
          <a:prstGeom prst="rect">
            <a:avLst/>
          </a:prstGeom>
        </p:spPr>
        <p:txBody>
          <a:bodyPr vert="horz" lIns="96506" tIns="48253" rIns="96506" bIns="48253" rtlCol="0" anchor="b"/>
          <a:lstStyle>
            <a:lvl1pPr algn="l" defTabSz="440780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8DED1F45-7FDD-2645-0C67-F87BAA0510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4988" cy="511175"/>
          </a:xfrm>
          <a:prstGeom prst="rect">
            <a:avLst/>
          </a:prstGeom>
        </p:spPr>
        <p:txBody>
          <a:bodyPr vert="horz" wrap="square" lIns="96506" tIns="48253" rIns="96506" bIns="48253" numCol="1" anchor="b" anchorCtr="0" compatLnSpc="1">
            <a:prstTxWarp prst="textNoShape">
              <a:avLst/>
            </a:prstTxWarp>
          </a:bodyPr>
          <a:lstStyle>
            <a:lvl1pPr algn="r" defTabSz="4406900" eaLnBrk="1" hangingPunct="1">
              <a:defRPr sz="13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70FBFAC2-75A9-4EAA-AFC8-36326654A0B4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15724926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714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4456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4176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907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364410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6pPr>
    <a:lvl7pPr marL="2837292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7pPr>
    <a:lvl8pPr marL="3310174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8pPr>
    <a:lvl9pPr marL="3783056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>
            <a:extLst>
              <a:ext uri="{FF2B5EF4-FFF2-40B4-BE49-F238E27FC236}">
                <a16:creationId xmlns="" xmlns:a16="http://schemas.microsoft.com/office/drawing/2014/main" id="{0D8C4C79-8F56-A100-CE3F-84207D9862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Espaço Reservado para Anotações 2">
            <a:extLst>
              <a:ext uri="{FF2B5EF4-FFF2-40B4-BE49-F238E27FC236}">
                <a16:creationId xmlns="" xmlns:a16="http://schemas.microsoft.com/office/drawing/2014/main" id="{72EEA378-3F07-05F5-8A9C-F9B1C0FF86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endParaRPr lang="en-US" altLang="pt-BR" sz="1241" dirty="0"/>
          </a:p>
        </p:txBody>
      </p:sp>
      <p:sp>
        <p:nvSpPr>
          <p:cNvPr id="4100" name="Espaço Reservado para Cabeçalho 4">
            <a:extLst>
              <a:ext uri="{FF2B5EF4-FFF2-40B4-BE49-F238E27FC236}">
                <a16:creationId xmlns="" xmlns:a16="http://schemas.microsoft.com/office/drawing/2014/main" id="{FCF986F2-8F27-148D-4435-B3BB2F47CB01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406427" fontAlgn="base">
              <a:spcBef>
                <a:spcPct val="0"/>
              </a:spcBef>
              <a:spcAft>
                <a:spcPct val="0"/>
              </a:spcAft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3184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7" y="13420202"/>
            <a:ext cx="27539395" cy="9260137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4" y="24480361"/>
            <a:ext cx="22679502" cy="110401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07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14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22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429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5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644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751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859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B6EC094-4326-D626-A1CE-63934D984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F96BC-DD88-43AD-9130-C3BBBE761D7E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A349958A-B555-6A90-0281-B8E797C54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CFD3500E-56C4-ADEC-957B-3B0E93FEE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771C8-765A-404B-A2A9-D42AFE61DF70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22177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6558FCB-B0DC-1988-5219-817491C8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DA1AE-5AE9-4BE6-B853-65471EE63541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F29E4F9C-2AFB-36E2-9BF6-D8E59D345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34F7774-B519-2211-96CD-6D53EA5C4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5FC099-7607-450F-928C-BDDDB1C9685E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03661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89484" y="1730032"/>
            <a:ext cx="7289839" cy="3686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19965" y="1730032"/>
            <a:ext cx="21329531" cy="3686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4EC4648E-1D17-432A-12D8-5C76A08A3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FE507-64C2-4522-9428-E8833EF0D893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03DD4479-A174-21A4-320E-E6E6FEF3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6459D65B-33BD-DB60-36BB-6D9FEE8EB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291B5-F700-472C-A0FE-946773D62C34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74426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A8C4CD74-6E09-6406-4F25-D7D3C35DA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F493E-791A-4D5D-A1CE-D31FEB42CBA9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E3103D2-CEE5-5E54-6AAD-7F69F675D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D24E9FE-EC45-1B65-7DDC-B10557FAB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B1C84-6673-4190-B215-5AA60576EB47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69751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322" y="27760414"/>
            <a:ext cx="27539395" cy="8580126"/>
          </a:xfrm>
        </p:spPr>
        <p:txBody>
          <a:bodyPr anchor="t"/>
          <a:lstStyle>
            <a:lvl1pPr algn="l">
              <a:defRPr sz="18468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322" y="18310278"/>
            <a:ext cx="27539395" cy="9450136"/>
          </a:xfrm>
        </p:spPr>
        <p:txBody>
          <a:bodyPr anchor="b"/>
          <a:lstStyle>
            <a:lvl1pPr marL="0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1pPr>
            <a:lvl2pPr marL="2107427" indent="0">
              <a:buNone/>
              <a:defRPr sz="8275">
                <a:solidFill>
                  <a:schemeClr val="tx1">
                    <a:tint val="75000"/>
                  </a:schemeClr>
                </a:solidFill>
              </a:defRPr>
            </a:lvl2pPr>
            <a:lvl3pPr marL="4214854" indent="0">
              <a:buNone/>
              <a:defRPr sz="7367">
                <a:solidFill>
                  <a:schemeClr val="tx1">
                    <a:tint val="75000"/>
                  </a:schemeClr>
                </a:solidFill>
              </a:defRPr>
            </a:lvl3pPr>
            <a:lvl4pPr marL="6322281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4pPr>
            <a:lvl5pPr marL="8429707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5pPr>
            <a:lvl6pPr marL="10537134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6pPr>
            <a:lvl7pPr marL="12644561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7pPr>
            <a:lvl8pPr marL="14751988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8pPr>
            <a:lvl9pPr marL="16859415" indent="0">
              <a:buNone/>
              <a:defRPr sz="645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F9F1D12-9501-8697-2942-F854469D3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C3A45-DB92-4C4F-81D7-DCF7D880E39A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00C761C-58B5-77FC-B9E4-27E1360B1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07A572D-BDDD-ACC2-5A9E-9D51667FC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4FA76-0446-4D63-876C-D05A410632A8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296944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19965" y="10080152"/>
            <a:ext cx="14309686" cy="28510424"/>
          </a:xfrm>
        </p:spPr>
        <p:txBody>
          <a:bodyPr/>
          <a:lstStyle>
            <a:lvl1pPr>
              <a:defRPr sz="12918"/>
            </a:lvl1pPr>
            <a:lvl2pPr>
              <a:defRPr sz="11101"/>
            </a:lvl2pPr>
            <a:lvl3pPr>
              <a:defRPr sz="9184"/>
            </a:lvl3pPr>
            <a:lvl4pPr>
              <a:defRPr sz="8275"/>
            </a:lvl4pPr>
            <a:lvl5pPr>
              <a:defRPr sz="8275"/>
            </a:lvl5pPr>
            <a:lvl6pPr>
              <a:defRPr sz="8275"/>
            </a:lvl6pPr>
            <a:lvl7pPr>
              <a:defRPr sz="8275"/>
            </a:lvl7pPr>
            <a:lvl8pPr>
              <a:defRPr sz="8275"/>
            </a:lvl8pPr>
            <a:lvl9pPr>
              <a:defRPr sz="827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69638" y="10080152"/>
            <a:ext cx="14309686" cy="28510424"/>
          </a:xfrm>
        </p:spPr>
        <p:txBody>
          <a:bodyPr/>
          <a:lstStyle>
            <a:lvl1pPr>
              <a:defRPr sz="12918"/>
            </a:lvl1pPr>
            <a:lvl2pPr>
              <a:defRPr sz="11101"/>
            </a:lvl2pPr>
            <a:lvl3pPr>
              <a:defRPr sz="9184"/>
            </a:lvl3pPr>
            <a:lvl4pPr>
              <a:defRPr sz="8275"/>
            </a:lvl4pPr>
            <a:lvl5pPr>
              <a:defRPr sz="8275"/>
            </a:lvl5pPr>
            <a:lvl6pPr>
              <a:defRPr sz="8275"/>
            </a:lvl6pPr>
            <a:lvl7pPr>
              <a:defRPr sz="8275"/>
            </a:lvl7pPr>
            <a:lvl8pPr>
              <a:defRPr sz="8275"/>
            </a:lvl8pPr>
            <a:lvl9pPr>
              <a:defRPr sz="827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5EB9EDE9-90AA-D297-9E55-1141EA3B1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87194-600D-4C4A-8EE5-C95B783535D0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7E020060-6599-496E-59F0-8C371EC3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7C20C32B-BD2C-0BA2-64E8-FD47DD53A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9E99D-DA78-4493-82CC-A84BD273EDEE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09722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5" y="9670147"/>
            <a:ext cx="14315312" cy="4030056"/>
          </a:xfrm>
        </p:spPr>
        <p:txBody>
          <a:bodyPr anchor="b"/>
          <a:lstStyle>
            <a:lvl1pPr marL="0" indent="0">
              <a:buNone/>
              <a:defRPr sz="11101" b="1"/>
            </a:lvl1pPr>
            <a:lvl2pPr marL="2107427" indent="0">
              <a:buNone/>
              <a:defRPr sz="9184" b="1"/>
            </a:lvl2pPr>
            <a:lvl3pPr marL="4214854" indent="0">
              <a:buNone/>
              <a:defRPr sz="8275" b="1"/>
            </a:lvl3pPr>
            <a:lvl4pPr marL="6322281" indent="0">
              <a:buNone/>
              <a:defRPr sz="7367" b="1"/>
            </a:lvl4pPr>
            <a:lvl5pPr marL="8429707" indent="0">
              <a:buNone/>
              <a:defRPr sz="7367" b="1"/>
            </a:lvl5pPr>
            <a:lvl6pPr marL="10537134" indent="0">
              <a:buNone/>
              <a:defRPr sz="7367" b="1"/>
            </a:lvl6pPr>
            <a:lvl7pPr marL="12644561" indent="0">
              <a:buNone/>
              <a:defRPr sz="7367" b="1"/>
            </a:lvl7pPr>
            <a:lvl8pPr marL="14751988" indent="0">
              <a:buNone/>
              <a:defRPr sz="7367" b="1"/>
            </a:lvl8pPr>
            <a:lvl9pPr marL="16859415" indent="0">
              <a:buNone/>
              <a:defRPr sz="7367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5" y="13700202"/>
            <a:ext cx="14315312" cy="24890371"/>
          </a:xfrm>
        </p:spPr>
        <p:txBody>
          <a:bodyPr/>
          <a:lstStyle>
            <a:lvl1pPr>
              <a:defRPr sz="11101"/>
            </a:lvl1pPr>
            <a:lvl2pPr>
              <a:defRPr sz="9184"/>
            </a:lvl2pPr>
            <a:lvl3pPr>
              <a:defRPr sz="8275"/>
            </a:lvl3pPr>
            <a:lvl4pPr>
              <a:defRPr sz="7367"/>
            </a:lvl4pPr>
            <a:lvl5pPr>
              <a:defRPr sz="7367"/>
            </a:lvl5pPr>
            <a:lvl6pPr>
              <a:defRPr sz="7367"/>
            </a:lvl6pPr>
            <a:lvl7pPr>
              <a:defRPr sz="7367"/>
            </a:lvl7pPr>
            <a:lvl8pPr>
              <a:defRPr sz="7367"/>
            </a:lvl8pPr>
            <a:lvl9pPr>
              <a:defRPr sz="7367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90" y="9670147"/>
            <a:ext cx="14320936" cy="4030056"/>
          </a:xfrm>
        </p:spPr>
        <p:txBody>
          <a:bodyPr anchor="b"/>
          <a:lstStyle>
            <a:lvl1pPr marL="0" indent="0">
              <a:buNone/>
              <a:defRPr sz="11101" b="1"/>
            </a:lvl1pPr>
            <a:lvl2pPr marL="2107427" indent="0">
              <a:buNone/>
              <a:defRPr sz="9184" b="1"/>
            </a:lvl2pPr>
            <a:lvl3pPr marL="4214854" indent="0">
              <a:buNone/>
              <a:defRPr sz="8275" b="1"/>
            </a:lvl3pPr>
            <a:lvl4pPr marL="6322281" indent="0">
              <a:buNone/>
              <a:defRPr sz="7367" b="1"/>
            </a:lvl4pPr>
            <a:lvl5pPr marL="8429707" indent="0">
              <a:buNone/>
              <a:defRPr sz="7367" b="1"/>
            </a:lvl5pPr>
            <a:lvl6pPr marL="10537134" indent="0">
              <a:buNone/>
              <a:defRPr sz="7367" b="1"/>
            </a:lvl6pPr>
            <a:lvl7pPr marL="12644561" indent="0">
              <a:buNone/>
              <a:defRPr sz="7367" b="1"/>
            </a:lvl7pPr>
            <a:lvl8pPr marL="14751988" indent="0">
              <a:buNone/>
              <a:defRPr sz="7367" b="1"/>
            </a:lvl8pPr>
            <a:lvl9pPr marL="16859415" indent="0">
              <a:buNone/>
              <a:defRPr sz="7367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90" y="13700202"/>
            <a:ext cx="14320936" cy="24890371"/>
          </a:xfrm>
        </p:spPr>
        <p:txBody>
          <a:bodyPr/>
          <a:lstStyle>
            <a:lvl1pPr>
              <a:defRPr sz="11101"/>
            </a:lvl1pPr>
            <a:lvl2pPr>
              <a:defRPr sz="9184"/>
            </a:lvl2pPr>
            <a:lvl3pPr>
              <a:defRPr sz="8275"/>
            </a:lvl3pPr>
            <a:lvl4pPr>
              <a:defRPr sz="7367"/>
            </a:lvl4pPr>
            <a:lvl5pPr>
              <a:defRPr sz="7367"/>
            </a:lvl5pPr>
            <a:lvl6pPr>
              <a:defRPr sz="7367"/>
            </a:lvl6pPr>
            <a:lvl7pPr>
              <a:defRPr sz="7367"/>
            </a:lvl7pPr>
            <a:lvl8pPr>
              <a:defRPr sz="7367"/>
            </a:lvl8pPr>
            <a:lvl9pPr>
              <a:defRPr sz="7367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="" xmlns:a16="http://schemas.microsoft.com/office/drawing/2014/main" id="{CB0E41A3-70B1-6BA9-0A50-4C7E4A1D6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1FE46-7408-4343-87CC-92D0DA8E7634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="" xmlns:a16="http://schemas.microsoft.com/office/drawing/2014/main" id="{0331A114-704A-978C-66E7-3AC5FEBF4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="" xmlns:a16="http://schemas.microsoft.com/office/drawing/2014/main" id="{5C37FF8F-694A-CAF9-1480-7457CDD1C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E7972-199F-452B-9070-57330FA210A1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4268638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="" xmlns:a16="http://schemas.microsoft.com/office/drawing/2014/main" id="{60531A26-8B32-F0F7-5CD7-6346E5901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6AA94-FB97-48F9-BBBF-8DF407648B51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="" xmlns:a16="http://schemas.microsoft.com/office/drawing/2014/main" id="{D3AF73E2-5E6C-78B9-995F-4FA1634DA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="" xmlns:a16="http://schemas.microsoft.com/office/drawing/2014/main" id="{268A8307-15FF-F16C-44F8-E289E1908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04882-013A-4ACA-83C4-FE2E836386F1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41774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="" xmlns:a16="http://schemas.microsoft.com/office/drawing/2014/main" id="{408F9E68-D05F-48B6-F9D7-6C6588430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7D720-C931-41E0-A966-40F0A12C81CF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="" xmlns:a16="http://schemas.microsoft.com/office/drawing/2014/main" id="{15B83C46-DD16-C020-1ADF-CCE50492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="" xmlns:a16="http://schemas.microsoft.com/office/drawing/2014/main" id="{9FAFB024-7C74-E097-B9B6-E5021243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74680-7164-4E2B-8ADA-EF28C3CB94DB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338541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6" y="1720026"/>
            <a:ext cx="10659142" cy="7320108"/>
          </a:xfrm>
        </p:spPr>
        <p:txBody>
          <a:bodyPr anchor="b"/>
          <a:lstStyle>
            <a:lvl1pPr algn="l">
              <a:defRPr sz="9184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23" y="1720029"/>
            <a:ext cx="18112102" cy="36870548"/>
          </a:xfrm>
        </p:spPr>
        <p:txBody>
          <a:bodyPr/>
          <a:lstStyle>
            <a:lvl1pPr>
              <a:defRPr sz="14734"/>
            </a:lvl1pPr>
            <a:lvl2pPr>
              <a:defRPr sz="12918"/>
            </a:lvl2pPr>
            <a:lvl3pPr>
              <a:defRPr sz="11101"/>
            </a:lvl3pPr>
            <a:lvl4pPr>
              <a:defRPr sz="9184"/>
            </a:lvl4pPr>
            <a:lvl5pPr>
              <a:defRPr sz="9184"/>
            </a:lvl5pPr>
            <a:lvl6pPr>
              <a:defRPr sz="9184"/>
            </a:lvl6pPr>
            <a:lvl7pPr>
              <a:defRPr sz="9184"/>
            </a:lvl7pPr>
            <a:lvl8pPr>
              <a:defRPr sz="9184"/>
            </a:lvl8pPr>
            <a:lvl9pPr>
              <a:defRPr sz="918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66" y="9040137"/>
            <a:ext cx="10659142" cy="29550439"/>
          </a:xfrm>
        </p:spPr>
        <p:txBody>
          <a:bodyPr/>
          <a:lstStyle>
            <a:lvl1pPr marL="0" indent="0">
              <a:buNone/>
              <a:defRPr sz="6459"/>
            </a:lvl1pPr>
            <a:lvl2pPr marL="2107427" indent="0">
              <a:buNone/>
              <a:defRPr sz="5551"/>
            </a:lvl2pPr>
            <a:lvl3pPr marL="4214854" indent="0">
              <a:buNone/>
              <a:defRPr sz="4642"/>
            </a:lvl3pPr>
            <a:lvl4pPr marL="6322281" indent="0">
              <a:buNone/>
              <a:defRPr sz="4138"/>
            </a:lvl4pPr>
            <a:lvl5pPr marL="8429707" indent="0">
              <a:buNone/>
              <a:defRPr sz="4138"/>
            </a:lvl5pPr>
            <a:lvl6pPr marL="10537134" indent="0">
              <a:buNone/>
              <a:defRPr sz="4138"/>
            </a:lvl6pPr>
            <a:lvl7pPr marL="12644561" indent="0">
              <a:buNone/>
              <a:defRPr sz="4138"/>
            </a:lvl7pPr>
            <a:lvl8pPr marL="14751988" indent="0">
              <a:buNone/>
              <a:defRPr sz="4138"/>
            </a:lvl8pPr>
            <a:lvl9pPr marL="16859415" indent="0">
              <a:buNone/>
              <a:defRPr sz="4138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C6CC2A7C-2980-154B-B586-302D9F42C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2060E-BEA9-403D-BF4C-6EF8FB203B16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CEAFEAB5-4CD3-2261-1D9B-FBDA43B66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48A5C45C-F96F-17EE-7A52-6685C2E6F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97B81-9C0B-4BE5-AF83-9909E0CAE8D1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42129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489" y="30240446"/>
            <a:ext cx="19439573" cy="3570056"/>
          </a:xfrm>
        </p:spPr>
        <p:txBody>
          <a:bodyPr anchor="b"/>
          <a:lstStyle>
            <a:lvl1pPr algn="l">
              <a:defRPr sz="9184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489" y="3860058"/>
            <a:ext cx="19439573" cy="25920383"/>
          </a:xfrm>
        </p:spPr>
        <p:txBody>
          <a:bodyPr rtlCol="0">
            <a:normAutofit/>
          </a:bodyPr>
          <a:lstStyle>
            <a:lvl1pPr marL="0" indent="0">
              <a:buNone/>
              <a:defRPr sz="14734"/>
            </a:lvl1pPr>
            <a:lvl2pPr marL="2107427" indent="0">
              <a:buNone/>
              <a:defRPr sz="12918"/>
            </a:lvl2pPr>
            <a:lvl3pPr marL="4214854" indent="0">
              <a:buNone/>
              <a:defRPr sz="11101"/>
            </a:lvl3pPr>
            <a:lvl4pPr marL="6322281" indent="0">
              <a:buNone/>
              <a:defRPr sz="9184"/>
            </a:lvl4pPr>
            <a:lvl5pPr marL="8429707" indent="0">
              <a:buNone/>
              <a:defRPr sz="9184"/>
            </a:lvl5pPr>
            <a:lvl6pPr marL="10537134" indent="0">
              <a:buNone/>
              <a:defRPr sz="9184"/>
            </a:lvl6pPr>
            <a:lvl7pPr marL="12644561" indent="0">
              <a:buNone/>
              <a:defRPr sz="9184"/>
            </a:lvl7pPr>
            <a:lvl8pPr marL="14751988" indent="0">
              <a:buNone/>
              <a:defRPr sz="9184"/>
            </a:lvl8pPr>
            <a:lvl9pPr marL="16859415" indent="0">
              <a:buNone/>
              <a:defRPr sz="9184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489" y="33810503"/>
            <a:ext cx="19439573" cy="5070072"/>
          </a:xfrm>
        </p:spPr>
        <p:txBody>
          <a:bodyPr/>
          <a:lstStyle>
            <a:lvl1pPr marL="0" indent="0">
              <a:buNone/>
              <a:defRPr sz="6459"/>
            </a:lvl1pPr>
            <a:lvl2pPr marL="2107427" indent="0">
              <a:buNone/>
              <a:defRPr sz="5551"/>
            </a:lvl2pPr>
            <a:lvl3pPr marL="4214854" indent="0">
              <a:buNone/>
              <a:defRPr sz="4642"/>
            </a:lvl3pPr>
            <a:lvl4pPr marL="6322281" indent="0">
              <a:buNone/>
              <a:defRPr sz="4138"/>
            </a:lvl4pPr>
            <a:lvl5pPr marL="8429707" indent="0">
              <a:buNone/>
              <a:defRPr sz="4138"/>
            </a:lvl5pPr>
            <a:lvl6pPr marL="10537134" indent="0">
              <a:buNone/>
              <a:defRPr sz="4138"/>
            </a:lvl6pPr>
            <a:lvl7pPr marL="12644561" indent="0">
              <a:buNone/>
              <a:defRPr sz="4138"/>
            </a:lvl7pPr>
            <a:lvl8pPr marL="14751988" indent="0">
              <a:buNone/>
              <a:defRPr sz="4138"/>
            </a:lvl8pPr>
            <a:lvl9pPr marL="16859415" indent="0">
              <a:buNone/>
              <a:defRPr sz="4138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5323B0A5-AA96-F619-8FA5-8F0A3578D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1993D-7F7A-4452-A8F6-347ADE980EC9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D0B8686A-C6B3-9A22-418F-6E6CA5B39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C23D2C1B-57AB-6800-9910-0730D98AA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101F0-4581-4C67-B400-978658991328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803201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="" xmlns:a16="http://schemas.microsoft.com/office/drawing/2014/main" id="{CA1C3FF0-472B-F780-A9AC-6C10B3C564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20838" y="1730375"/>
            <a:ext cx="29157612" cy="719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="" xmlns:a16="http://schemas.microsoft.com/office/drawing/2014/main" id="{B390F0E8-D49B-E399-3193-F41475E7C6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57612" cy="285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28FE555-B808-5996-53B3-2B82ECDC6A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0838" y="40039925"/>
            <a:ext cx="7558087" cy="2300288"/>
          </a:xfrm>
          <a:prstGeom prst="rect">
            <a:avLst/>
          </a:prstGeom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defTabSz="4318332" eaLnBrk="1" hangingPunct="1">
              <a:defRPr sz="5551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6BEF055-10C6-4F0A-9151-9557300B03AA}" type="datetimeFigureOut">
              <a:rPr lang="pt-BR" altLang="pt-BR"/>
              <a:pPr>
                <a:defRPr/>
              </a:pPr>
              <a:t>06/06/2025</a:t>
            </a:fld>
            <a:endParaRPr lang="pt-BR" alt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7B7CC28-6581-E391-245C-A2E3A3BF1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69638" y="40039925"/>
            <a:ext cx="10260012" cy="230028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 defTabSz="4214854" eaLnBrk="1" fontAlgn="auto" hangingPunct="1">
              <a:spcBef>
                <a:spcPts val="0"/>
              </a:spcBef>
              <a:spcAft>
                <a:spcPts val="0"/>
              </a:spcAft>
              <a:defRPr sz="555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A026CF8D-5E2F-08F3-3973-4C4DCF67C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20363" y="40039925"/>
            <a:ext cx="7558087" cy="2300288"/>
          </a:xfrm>
          <a:prstGeom prst="rect">
            <a:avLst/>
          </a:prstGeom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5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49D3E044-9671-4A39-9C4D-CDD3F3A95704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13225" rtl="0" eaLnBrk="0" fontAlgn="base" hangingPunct="0">
        <a:spcBef>
          <a:spcPct val="0"/>
        </a:spcBef>
        <a:spcAft>
          <a:spcPct val="0"/>
        </a:spcAft>
        <a:defRPr sz="202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2132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2pPr>
      <a:lvl3pPr algn="ctr" defTabSz="42132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3pPr>
      <a:lvl4pPr algn="ctr" defTabSz="42132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4pPr>
      <a:lvl5pPr algn="ctr" defTabSz="42132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5pPr>
      <a:lvl6pPr marL="461406" algn="ctr" defTabSz="4213536" rtl="0" fontAlgn="base">
        <a:spcBef>
          <a:spcPct val="0"/>
        </a:spcBef>
        <a:spcAft>
          <a:spcPct val="0"/>
        </a:spcAft>
        <a:defRPr sz="20285">
          <a:solidFill>
            <a:schemeClr val="tx1"/>
          </a:solidFill>
          <a:latin typeface="Calibri" pitchFamily="34" charset="0"/>
        </a:defRPr>
      </a:lvl6pPr>
      <a:lvl7pPr marL="922812" algn="ctr" defTabSz="4213536" rtl="0" fontAlgn="base">
        <a:spcBef>
          <a:spcPct val="0"/>
        </a:spcBef>
        <a:spcAft>
          <a:spcPct val="0"/>
        </a:spcAft>
        <a:defRPr sz="20285">
          <a:solidFill>
            <a:schemeClr val="tx1"/>
          </a:solidFill>
          <a:latin typeface="Calibri" pitchFamily="34" charset="0"/>
        </a:defRPr>
      </a:lvl7pPr>
      <a:lvl8pPr marL="1384219" algn="ctr" defTabSz="4213536" rtl="0" fontAlgn="base">
        <a:spcBef>
          <a:spcPct val="0"/>
        </a:spcBef>
        <a:spcAft>
          <a:spcPct val="0"/>
        </a:spcAft>
        <a:defRPr sz="20285">
          <a:solidFill>
            <a:schemeClr val="tx1"/>
          </a:solidFill>
          <a:latin typeface="Calibri" pitchFamily="34" charset="0"/>
        </a:defRPr>
      </a:lvl8pPr>
      <a:lvl9pPr marL="1845625" algn="ctr" defTabSz="4213536" rtl="0" fontAlgn="base">
        <a:spcBef>
          <a:spcPct val="0"/>
        </a:spcBef>
        <a:spcAft>
          <a:spcPct val="0"/>
        </a:spcAft>
        <a:defRPr sz="20285">
          <a:solidFill>
            <a:schemeClr val="tx1"/>
          </a:solidFill>
          <a:latin typeface="Calibri" pitchFamily="34" charset="0"/>
        </a:defRPr>
      </a:lvl9pPr>
    </p:titleStyle>
    <p:bodyStyle>
      <a:lvl1pPr marL="1579563" indent="-1579563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7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3422650" indent="-1316038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9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5267325" indent="-1052513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1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7373938" indent="-1052513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9482138" indent="-1052513" algn="l" defTabSz="42132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11590848" indent="-1053714" algn="l" defTabSz="4214854" rtl="0" eaLnBrk="1" latinLnBrk="0" hangingPunct="1">
        <a:spcBef>
          <a:spcPct val="20000"/>
        </a:spcBef>
        <a:buFont typeface="Arial" pitchFamily="34" charset="0"/>
        <a:buChar char="•"/>
        <a:defRPr sz="9184" kern="1200">
          <a:solidFill>
            <a:schemeClr val="tx1"/>
          </a:solidFill>
          <a:latin typeface="+mn-lt"/>
          <a:ea typeface="+mn-ea"/>
          <a:cs typeface="+mn-cs"/>
        </a:defRPr>
      </a:lvl6pPr>
      <a:lvl7pPr marL="13698274" indent="-1053714" algn="l" defTabSz="4214854" rtl="0" eaLnBrk="1" latinLnBrk="0" hangingPunct="1">
        <a:spcBef>
          <a:spcPct val="20000"/>
        </a:spcBef>
        <a:buFont typeface="Arial" pitchFamily="34" charset="0"/>
        <a:buChar char="•"/>
        <a:defRPr sz="9184" kern="1200">
          <a:solidFill>
            <a:schemeClr val="tx1"/>
          </a:solidFill>
          <a:latin typeface="+mn-lt"/>
          <a:ea typeface="+mn-ea"/>
          <a:cs typeface="+mn-cs"/>
        </a:defRPr>
      </a:lvl7pPr>
      <a:lvl8pPr marL="15805702" indent="-1053714" algn="l" defTabSz="4214854" rtl="0" eaLnBrk="1" latinLnBrk="0" hangingPunct="1">
        <a:spcBef>
          <a:spcPct val="20000"/>
        </a:spcBef>
        <a:buFont typeface="Arial" pitchFamily="34" charset="0"/>
        <a:buChar char="•"/>
        <a:defRPr sz="9184" kern="1200">
          <a:solidFill>
            <a:schemeClr val="tx1"/>
          </a:solidFill>
          <a:latin typeface="+mn-lt"/>
          <a:ea typeface="+mn-ea"/>
          <a:cs typeface="+mn-cs"/>
        </a:defRPr>
      </a:lvl8pPr>
      <a:lvl9pPr marL="17913128" indent="-1053714" algn="l" defTabSz="4214854" rtl="0" eaLnBrk="1" latinLnBrk="0" hangingPunct="1">
        <a:spcBef>
          <a:spcPct val="20000"/>
        </a:spcBef>
        <a:buFont typeface="Arial" pitchFamily="34" charset="0"/>
        <a:buChar char="•"/>
        <a:defRPr sz="91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1pPr>
      <a:lvl2pPr marL="2107427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2pPr>
      <a:lvl3pPr marL="4214854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3pPr>
      <a:lvl4pPr marL="6322281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4pPr>
      <a:lvl5pPr marL="8429707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5pPr>
      <a:lvl6pPr marL="10537134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6pPr>
      <a:lvl7pPr marL="12644561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7pPr>
      <a:lvl8pPr marL="14751988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8pPr>
      <a:lvl9pPr marL="16859415" algn="l" defTabSz="4214854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tângulo de cantos arredondados 29">
            <a:extLst>
              <a:ext uri="{FF2B5EF4-FFF2-40B4-BE49-F238E27FC236}">
                <a16:creationId xmlns="" xmlns:a16="http://schemas.microsoft.com/office/drawing/2014/main" id="{CD1035FD-A72E-145B-C1CF-103D534F7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770" y="37010031"/>
            <a:ext cx="14674850" cy="4562475"/>
          </a:xfrm>
          <a:prstGeom prst="roundRect">
            <a:avLst>
              <a:gd name="adj" fmla="val 16667"/>
            </a:avLst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7" name="Forma Livre 66">
            <a:extLst>
              <a:ext uri="{FF2B5EF4-FFF2-40B4-BE49-F238E27FC236}">
                <a16:creationId xmlns="" xmlns:a16="http://schemas.microsoft.com/office/drawing/2014/main" id="{6E50774C-3014-9AA4-FE1D-9E0EFDDB2DA2}"/>
              </a:ext>
            </a:extLst>
          </p:cNvPr>
          <p:cNvSpPr/>
          <p:nvPr/>
        </p:nvSpPr>
        <p:spPr>
          <a:xfrm rot="10800000">
            <a:off x="0" y="41251188"/>
            <a:ext cx="32399288" cy="1951037"/>
          </a:xfrm>
          <a:custGeom>
            <a:avLst/>
            <a:gdLst>
              <a:gd name="connsiteX0" fmla="*/ 32399288 w 32399288"/>
              <a:gd name="connsiteY0" fmla="*/ 3766530 h 4255022"/>
              <a:gd name="connsiteX1" fmla="*/ 32399288 w 32399288"/>
              <a:gd name="connsiteY1" fmla="*/ 4255022 h 4255022"/>
              <a:gd name="connsiteX2" fmla="*/ 32399288 w 32399288"/>
              <a:gd name="connsiteY2" fmla="*/ 4255022 h 4255022"/>
              <a:gd name="connsiteX3" fmla="*/ 0 w 32399288"/>
              <a:gd name="connsiteY3" fmla="*/ 0 h 4255022"/>
              <a:gd name="connsiteX4" fmla="*/ 32399288 w 32399288"/>
              <a:gd name="connsiteY4" fmla="*/ 0 h 4255022"/>
              <a:gd name="connsiteX5" fmla="*/ 32399288 w 32399288"/>
              <a:gd name="connsiteY5" fmla="*/ 3766530 h 4255022"/>
              <a:gd name="connsiteX6" fmla="*/ 16199643 w 32399288"/>
              <a:gd name="connsiteY6" fmla="*/ 2819053 h 4255022"/>
              <a:gd name="connsiteX7" fmla="*/ 83636 w 32399288"/>
              <a:gd name="connsiteY7" fmla="*/ 3669656 h 4255022"/>
              <a:gd name="connsiteX8" fmla="*/ 0 w 32399288"/>
              <a:gd name="connsiteY8" fmla="*/ 3766528 h 4255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399288" h="4255022">
                <a:moveTo>
                  <a:pt x="32399288" y="3766530"/>
                </a:moveTo>
                <a:lnTo>
                  <a:pt x="32399288" y="4255022"/>
                </a:lnTo>
                <a:lnTo>
                  <a:pt x="32399288" y="4255022"/>
                </a:lnTo>
                <a:close/>
                <a:moveTo>
                  <a:pt x="0" y="0"/>
                </a:moveTo>
                <a:lnTo>
                  <a:pt x="32399288" y="0"/>
                </a:lnTo>
                <a:lnTo>
                  <a:pt x="32399288" y="3766530"/>
                </a:lnTo>
                <a:cubicBezTo>
                  <a:pt x="32399288" y="3243253"/>
                  <a:pt x="25146460" y="2819053"/>
                  <a:pt x="16199643" y="2819053"/>
                </a:cubicBezTo>
                <a:cubicBezTo>
                  <a:pt x="7812003" y="2819053"/>
                  <a:pt x="913219" y="3191885"/>
                  <a:pt x="83636" y="3669656"/>
                </a:cubicBezTo>
                <a:lnTo>
                  <a:pt x="0" y="3766528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>
              <a:defRPr/>
            </a:pPr>
            <a:endParaRPr lang="pt-BR" sz="8481" dirty="0"/>
          </a:p>
        </p:txBody>
      </p:sp>
      <p:sp>
        <p:nvSpPr>
          <p:cNvPr id="66" name="Forma Livre 65">
            <a:extLst>
              <a:ext uri="{FF2B5EF4-FFF2-40B4-BE49-F238E27FC236}">
                <a16:creationId xmlns="" xmlns:a16="http://schemas.microsoft.com/office/drawing/2014/main" id="{349F0176-4141-F860-B035-8F96D794042E}"/>
              </a:ext>
            </a:extLst>
          </p:cNvPr>
          <p:cNvSpPr/>
          <p:nvPr/>
        </p:nvSpPr>
        <p:spPr>
          <a:xfrm>
            <a:off x="0" y="0"/>
            <a:ext cx="32399288" cy="5078413"/>
          </a:xfrm>
          <a:custGeom>
            <a:avLst/>
            <a:gdLst>
              <a:gd name="connsiteX0" fmla="*/ 32399288 w 32399288"/>
              <a:gd name="connsiteY0" fmla="*/ 3766530 h 4255022"/>
              <a:gd name="connsiteX1" fmla="*/ 32399288 w 32399288"/>
              <a:gd name="connsiteY1" fmla="*/ 4255022 h 4255022"/>
              <a:gd name="connsiteX2" fmla="*/ 32399288 w 32399288"/>
              <a:gd name="connsiteY2" fmla="*/ 4255022 h 4255022"/>
              <a:gd name="connsiteX3" fmla="*/ 0 w 32399288"/>
              <a:gd name="connsiteY3" fmla="*/ 0 h 4255022"/>
              <a:gd name="connsiteX4" fmla="*/ 32399288 w 32399288"/>
              <a:gd name="connsiteY4" fmla="*/ 0 h 4255022"/>
              <a:gd name="connsiteX5" fmla="*/ 32399288 w 32399288"/>
              <a:gd name="connsiteY5" fmla="*/ 3766530 h 4255022"/>
              <a:gd name="connsiteX6" fmla="*/ 16199643 w 32399288"/>
              <a:gd name="connsiteY6" fmla="*/ 2819053 h 4255022"/>
              <a:gd name="connsiteX7" fmla="*/ 83636 w 32399288"/>
              <a:gd name="connsiteY7" fmla="*/ 3669656 h 4255022"/>
              <a:gd name="connsiteX8" fmla="*/ 0 w 32399288"/>
              <a:gd name="connsiteY8" fmla="*/ 3766528 h 4255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399288" h="4255022">
                <a:moveTo>
                  <a:pt x="32399288" y="3766530"/>
                </a:moveTo>
                <a:lnTo>
                  <a:pt x="32399288" y="4255022"/>
                </a:lnTo>
                <a:lnTo>
                  <a:pt x="32399288" y="4255022"/>
                </a:lnTo>
                <a:close/>
                <a:moveTo>
                  <a:pt x="0" y="0"/>
                </a:moveTo>
                <a:lnTo>
                  <a:pt x="32399288" y="0"/>
                </a:lnTo>
                <a:lnTo>
                  <a:pt x="32399288" y="3766530"/>
                </a:lnTo>
                <a:cubicBezTo>
                  <a:pt x="32399288" y="3243253"/>
                  <a:pt x="25146460" y="2819053"/>
                  <a:pt x="16199643" y="2819053"/>
                </a:cubicBezTo>
                <a:cubicBezTo>
                  <a:pt x="7812003" y="2819053"/>
                  <a:pt x="913219" y="3191885"/>
                  <a:pt x="83636" y="3669656"/>
                </a:cubicBezTo>
                <a:lnTo>
                  <a:pt x="0" y="3766528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>
              <a:defRPr/>
            </a:pPr>
            <a:endParaRPr lang="pt-BR" sz="6000" dirty="0"/>
          </a:p>
        </p:txBody>
      </p:sp>
      <p:sp>
        <p:nvSpPr>
          <p:cNvPr id="15367" name="Espaço Reservado para Rodapé 3">
            <a:extLst>
              <a:ext uri="{FF2B5EF4-FFF2-40B4-BE49-F238E27FC236}">
                <a16:creationId xmlns="" xmlns:a16="http://schemas.microsoft.com/office/drawing/2014/main" id="{8A461D5E-A96F-2D8A-6373-AB9D36481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318000" y="42051288"/>
            <a:ext cx="24342725" cy="103663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9785" indent="-288379"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53516" indent="-230703"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14922" indent="-230703"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76328" indent="-230703"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37734" indent="-230703" defTabSz="4213536" eaLnBrk="0" fontAlgn="base" hangingPunct="0">
              <a:spcBef>
                <a:spcPct val="0"/>
              </a:spcBef>
              <a:spcAft>
                <a:spcPct val="0"/>
              </a:spcAft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99141" indent="-230703" defTabSz="4213536" eaLnBrk="0" fontAlgn="base" hangingPunct="0">
              <a:spcBef>
                <a:spcPct val="0"/>
              </a:spcBef>
              <a:spcAft>
                <a:spcPct val="0"/>
              </a:spcAft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60547" indent="-230703" defTabSz="4213536" eaLnBrk="0" fontAlgn="base" hangingPunct="0">
              <a:spcBef>
                <a:spcPct val="0"/>
              </a:spcBef>
              <a:spcAft>
                <a:spcPct val="0"/>
              </a:spcAft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921953" indent="-230703" defTabSz="4213536" eaLnBrk="0" fontAlgn="base" hangingPunct="0">
              <a:spcBef>
                <a:spcPct val="0"/>
              </a:spcBef>
              <a:spcAft>
                <a:spcPct val="0"/>
              </a:spcAft>
              <a:defRPr sz="8275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421353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5551" b="1" dirty="0">
                <a:latin typeface="Calibri" panose="020F0502020204030204" pitchFamily="34" charset="0"/>
              </a:rPr>
              <a:t>TÉCNICO EM RECURSOS HUMANOS - JUNHO DE  2025 | ARARAQUARA– SP</a:t>
            </a:r>
          </a:p>
        </p:txBody>
      </p:sp>
      <p:sp>
        <p:nvSpPr>
          <p:cNvPr id="15368" name="CaixaDeTexto 7">
            <a:extLst>
              <a:ext uri="{FF2B5EF4-FFF2-40B4-BE49-F238E27FC236}">
                <a16:creationId xmlns="" xmlns:a16="http://schemas.microsoft.com/office/drawing/2014/main" id="{AFDE7A22-F5D8-7E41-8F6E-9D978BB89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7" y="6729802"/>
            <a:ext cx="13893799" cy="255454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4318332" eaLnBrk="1" hangingPunct="1">
              <a:defRPr/>
            </a:pPr>
            <a:r>
              <a:rPr lang="pt-BR" altLang="pt-BR" sz="3200" b="1" dirty="0"/>
              <a:t>Autores: Ana Clara Oliveira Santana, Ana Lívia dos Reis, Anika Gabriele Ferreira Moura, Murilo Barbosa Antunes, </a:t>
            </a:r>
            <a:r>
              <a:rPr lang="pt-BR" altLang="pt-BR" sz="3200" b="1" dirty="0" err="1"/>
              <a:t>Osirene</a:t>
            </a:r>
            <a:r>
              <a:rPr lang="pt-BR" altLang="pt-BR" sz="3200" b="1" dirty="0"/>
              <a:t> da Conceição Silva. </a:t>
            </a:r>
          </a:p>
          <a:p>
            <a:pPr algn="just" defTabSz="4318332" eaLnBrk="1" hangingPunct="1">
              <a:defRPr/>
            </a:pPr>
            <a:endParaRPr lang="pt-BR" altLang="pt-BR" sz="3200" b="1" dirty="0"/>
          </a:p>
          <a:p>
            <a:pPr algn="just" defTabSz="4318332" eaLnBrk="1" hangingPunct="1">
              <a:defRPr/>
            </a:pPr>
            <a:r>
              <a:rPr lang="pt-BR" altLang="pt-BR" sz="3200" b="1" dirty="0"/>
              <a:t>Orientadores: Gabriela Messias da Silva</a:t>
            </a:r>
            <a:endParaRPr lang="pt-BR" altLang="pt-BR" sz="3200" dirty="0"/>
          </a:p>
        </p:txBody>
      </p:sp>
      <p:sp>
        <p:nvSpPr>
          <p:cNvPr id="15369" name="CaixaDeTexto 18">
            <a:extLst>
              <a:ext uri="{FF2B5EF4-FFF2-40B4-BE49-F238E27FC236}">
                <a16:creationId xmlns="" xmlns:a16="http://schemas.microsoft.com/office/drawing/2014/main" id="{D866443D-4809-C490-A3C4-43DEB131A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6968" y="11763668"/>
            <a:ext cx="28366244" cy="67403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685800" indent="-685800" algn="just" defTabSz="4318332" eaLnBrk="1" hangingPunct="1">
              <a:buFont typeface="Wingdings" panose="05000000000000000000" pitchFamily="2" charset="2"/>
              <a:buChar char="ü"/>
              <a:defRPr/>
            </a:pPr>
            <a:r>
              <a:rPr lang="pt-BR" altLang="pt-BR" sz="4800" dirty="0">
                <a:cs typeface="Arial" panose="020B0604020202020204" pitchFamily="34" charset="0"/>
              </a:rPr>
              <a:t>Alves (2023) aponta a a popularização do home office, principalmente durante a pandemia e reforça a consolidação desse modelo devido a flexibilidade e redução de custos. </a:t>
            </a:r>
            <a:endParaRPr lang="pt-BR" altLang="pt-BR" sz="4800" dirty="0" smtClean="0">
              <a:cs typeface="Arial" panose="020B0604020202020204" pitchFamily="34" charset="0"/>
            </a:endParaRPr>
          </a:p>
          <a:p>
            <a:pPr algn="just" defTabSz="4318332" eaLnBrk="1" hangingPunct="1">
              <a:defRPr/>
            </a:pPr>
            <a:endParaRPr lang="pt-BR" altLang="pt-BR" sz="4800" dirty="0" smtClean="0">
              <a:cs typeface="Arial" panose="020B0604020202020204" pitchFamily="34" charset="0"/>
            </a:endParaRPr>
          </a:p>
          <a:p>
            <a:pPr marL="685800" indent="-685800" algn="just" defTabSz="4318332" eaLnBrk="1" hangingPunct="1">
              <a:buFont typeface="Wingdings" panose="05000000000000000000" pitchFamily="2" charset="2"/>
              <a:buChar char="ü"/>
              <a:defRPr/>
            </a:pPr>
            <a:r>
              <a:rPr lang="pt-BR" altLang="pt-BR" sz="4800" dirty="0" smtClean="0">
                <a:cs typeface="Arial" panose="020B0604020202020204" pitchFamily="34" charset="0"/>
              </a:rPr>
              <a:t>Carvalho(2023</a:t>
            </a:r>
            <a:r>
              <a:rPr lang="pt-BR" altLang="pt-BR" sz="4800" dirty="0">
                <a:cs typeface="Arial" panose="020B0604020202020204" pitchFamily="34" charset="0"/>
              </a:rPr>
              <a:t>) destaca os benefícios do trabalho remoto como autonomia e versatilidade, mas alerta sobre os desafios como isolamento, motivação e queda de engajamento. </a:t>
            </a:r>
            <a:endParaRPr lang="pt-BR" altLang="pt-BR" sz="4800" dirty="0" smtClean="0">
              <a:cs typeface="Arial" panose="020B0604020202020204" pitchFamily="34" charset="0"/>
            </a:endParaRPr>
          </a:p>
          <a:p>
            <a:pPr algn="just" defTabSz="4318332" eaLnBrk="1" hangingPunct="1">
              <a:defRPr/>
            </a:pPr>
            <a:endParaRPr lang="pt-BR" altLang="pt-BR" sz="4800" dirty="0" smtClean="0">
              <a:cs typeface="Arial" panose="020B0604020202020204" pitchFamily="34" charset="0"/>
            </a:endParaRPr>
          </a:p>
          <a:p>
            <a:pPr marL="685800" indent="-685800" algn="just" defTabSz="4318332" eaLnBrk="1" hangingPunct="1">
              <a:buFont typeface="Wingdings" panose="05000000000000000000" pitchFamily="2" charset="2"/>
              <a:buChar char="ü"/>
              <a:defRPr/>
            </a:pPr>
            <a:r>
              <a:rPr lang="pt-BR" altLang="pt-BR" sz="4800" dirty="0" err="1" smtClean="0">
                <a:cs typeface="Arial" panose="020B0604020202020204" pitchFamily="34" charset="0"/>
              </a:rPr>
              <a:t>Half</a:t>
            </a:r>
            <a:r>
              <a:rPr lang="pt-BR" altLang="pt-BR" sz="4800" dirty="0" smtClean="0">
                <a:cs typeface="Arial" panose="020B0604020202020204" pitchFamily="34" charset="0"/>
              </a:rPr>
              <a:t>(2023</a:t>
            </a:r>
            <a:r>
              <a:rPr lang="pt-BR" altLang="pt-BR" sz="4800" dirty="0">
                <a:cs typeface="Arial" panose="020B0604020202020204" pitchFamily="34" charset="0"/>
              </a:rPr>
              <a:t>) reforça que a tecnologia e as novas formas de trabalho reforça principais conceitos abordados na fundamentação teórica do trabalho tornam difícil a dissociação entre pessoal e profissional ,mas oferecem maior oportunidade de flexibilidade e bem-estar.</a:t>
            </a:r>
          </a:p>
        </p:txBody>
      </p:sp>
      <p:sp>
        <p:nvSpPr>
          <p:cNvPr id="15372" name="CaixaDeTexto 8">
            <a:extLst>
              <a:ext uri="{FF2B5EF4-FFF2-40B4-BE49-F238E27FC236}">
                <a16:creationId xmlns="" xmlns:a16="http://schemas.microsoft.com/office/drawing/2014/main" id="{97B0AC3F-0560-5EB6-B18B-1DD666BC9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7688" y="6708776"/>
            <a:ext cx="14481175" cy="24314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857375" indent="-28575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314575" indent="-28575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771775" indent="-28575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228975" indent="-28575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686175" indent="-28575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4" algn="just" defTabSz="4318332" eaLnBrk="1" hangingPunct="1">
              <a:defRPr/>
            </a:pPr>
            <a:r>
              <a:rPr lang="pt-BR" altLang="pt-BR" sz="3800" dirty="0" smtClean="0"/>
              <a:t>Analisar as </a:t>
            </a:r>
            <a:r>
              <a:rPr lang="pt-BR" altLang="pt-BR" sz="3800" dirty="0"/>
              <a:t>estratégias e desafios enfrentados pelo setor de recursos humanos com a adoção do home office</a:t>
            </a:r>
            <a:r>
              <a:rPr lang="pt-BR" altLang="pt-BR" sz="3800" dirty="0" smtClean="0"/>
              <a:t>, destacando </a:t>
            </a:r>
            <a:r>
              <a:rPr lang="pt-BR" altLang="pt-BR" sz="3800" dirty="0"/>
              <a:t>os impactos gerados a comunicação, gestão</a:t>
            </a:r>
            <a:r>
              <a:rPr lang="pt-BR" altLang="pt-BR" sz="3800" dirty="0" smtClean="0"/>
              <a:t>, produtividade</a:t>
            </a:r>
            <a:r>
              <a:rPr lang="pt-BR" altLang="pt-BR" sz="3800" dirty="0"/>
              <a:t>, e bem – estar dos colaboradores.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="" xmlns:a16="http://schemas.microsoft.com/office/drawing/2014/main" id="{7E3055A4-EE3F-90C2-30AD-AEE264CE0A49}"/>
              </a:ext>
            </a:extLst>
          </p:cNvPr>
          <p:cNvSpPr txBox="1"/>
          <p:nvPr/>
        </p:nvSpPr>
        <p:spPr>
          <a:xfrm>
            <a:off x="2152824" y="4225274"/>
            <a:ext cx="2858100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318332" eaLnBrk="1" hangingPunct="1">
              <a:defRPr/>
            </a:pPr>
            <a:r>
              <a:rPr lang="pt-BR" sz="5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HOME OFFICE: </a:t>
            </a:r>
            <a:r>
              <a:rPr lang="pt-BR" sz="5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estratégias </a:t>
            </a:r>
            <a:r>
              <a:rPr lang="pt-BR" sz="5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e desafios para o setor de recursos humanos </a:t>
            </a:r>
          </a:p>
        </p:txBody>
      </p:sp>
      <p:sp>
        <p:nvSpPr>
          <p:cNvPr id="35" name="Retângulo de cantos arredondados 34">
            <a:extLst>
              <a:ext uri="{FF2B5EF4-FFF2-40B4-BE49-F238E27FC236}">
                <a16:creationId xmlns="" xmlns:a16="http://schemas.microsoft.com/office/drawing/2014/main" id="{FBC02F82-B83B-8F48-4DD0-00D1923A9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875" y="9990138"/>
            <a:ext cx="30006925" cy="9953625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8" name="Retângulo de cantos arredondados 37">
            <a:extLst>
              <a:ext uri="{FF2B5EF4-FFF2-40B4-BE49-F238E27FC236}">
                <a16:creationId xmlns="" xmlns:a16="http://schemas.microsoft.com/office/drawing/2014/main" id="{A82433FD-255B-F4B8-9275-49BB4C1C4D20}"/>
              </a:ext>
            </a:extLst>
          </p:cNvPr>
          <p:cNvSpPr/>
          <p:nvPr/>
        </p:nvSpPr>
        <p:spPr>
          <a:xfrm>
            <a:off x="9440863" y="10034588"/>
            <a:ext cx="13081000" cy="90805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6661" dirty="0">
                <a:latin typeface="Arial" pitchFamily="34" charset="0"/>
                <a:cs typeface="Arial" pitchFamily="34" charset="0"/>
              </a:rPr>
              <a:t>FUNDAMENTAÇÃO TEÓRICA</a:t>
            </a:r>
          </a:p>
        </p:txBody>
      </p:sp>
      <p:sp>
        <p:nvSpPr>
          <p:cNvPr id="41" name="Retângulo de cantos arredondados 40">
            <a:extLst>
              <a:ext uri="{FF2B5EF4-FFF2-40B4-BE49-F238E27FC236}">
                <a16:creationId xmlns="" xmlns:a16="http://schemas.microsoft.com/office/drawing/2014/main" id="{8B74633C-1ABA-5768-DC87-A64935AB3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" y="6108700"/>
            <a:ext cx="15154275" cy="3663950"/>
          </a:xfrm>
          <a:prstGeom prst="roundRect">
            <a:avLst>
              <a:gd name="adj" fmla="val 16667"/>
            </a:avLst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2" name="Retângulo de cantos arredondados 41">
            <a:extLst>
              <a:ext uri="{FF2B5EF4-FFF2-40B4-BE49-F238E27FC236}">
                <a16:creationId xmlns="" xmlns:a16="http://schemas.microsoft.com/office/drawing/2014/main" id="{F76D87C8-D11F-913D-8842-CD86C15EF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4475" y="6108700"/>
            <a:ext cx="14170025" cy="3663950"/>
          </a:xfrm>
          <a:prstGeom prst="roundRect">
            <a:avLst>
              <a:gd name="adj" fmla="val 16667"/>
            </a:avLst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4" name="Retângulo de cantos arredondados 43">
            <a:extLst>
              <a:ext uri="{FF2B5EF4-FFF2-40B4-BE49-F238E27FC236}">
                <a16:creationId xmlns="" xmlns:a16="http://schemas.microsoft.com/office/drawing/2014/main" id="{F0154904-B2C5-DFE2-9F07-662E5C83E8A3}"/>
              </a:ext>
            </a:extLst>
          </p:cNvPr>
          <p:cNvSpPr/>
          <p:nvPr/>
        </p:nvSpPr>
        <p:spPr>
          <a:xfrm>
            <a:off x="19853275" y="5686425"/>
            <a:ext cx="7265988" cy="725488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4642" dirty="0">
                <a:latin typeface="Arial" pitchFamily="34" charset="0"/>
                <a:cs typeface="Arial" pitchFamily="34" charset="0"/>
              </a:rPr>
              <a:t>OBJETIVO</a:t>
            </a:r>
          </a:p>
        </p:txBody>
      </p:sp>
      <p:sp>
        <p:nvSpPr>
          <p:cNvPr id="45" name="Retângulo de cantos arredondados 44">
            <a:extLst>
              <a:ext uri="{FF2B5EF4-FFF2-40B4-BE49-F238E27FC236}">
                <a16:creationId xmlns="" xmlns:a16="http://schemas.microsoft.com/office/drawing/2014/main" id="{7B7F3178-8AFB-111C-A76D-F62D89213954}"/>
              </a:ext>
            </a:extLst>
          </p:cNvPr>
          <p:cNvSpPr/>
          <p:nvPr/>
        </p:nvSpPr>
        <p:spPr>
          <a:xfrm>
            <a:off x="4719638" y="5748338"/>
            <a:ext cx="7264400" cy="72866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4642" dirty="0">
                <a:latin typeface="Arial" pitchFamily="34" charset="0"/>
                <a:cs typeface="Arial" pitchFamily="34" charset="0"/>
              </a:rPr>
              <a:t>IDENTIFICAÇÃO</a:t>
            </a:r>
          </a:p>
        </p:txBody>
      </p:sp>
      <p:sp>
        <p:nvSpPr>
          <p:cNvPr id="39" name="Retângulo de cantos arredondados 38">
            <a:extLst>
              <a:ext uri="{FF2B5EF4-FFF2-40B4-BE49-F238E27FC236}">
                <a16:creationId xmlns="" xmlns:a16="http://schemas.microsoft.com/office/drawing/2014/main" id="{6A95C474-617F-3403-8463-20FCDE56B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163" y="20453350"/>
            <a:ext cx="30008512" cy="708025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0" name="Retângulo de cantos arredondados 39">
            <a:extLst>
              <a:ext uri="{FF2B5EF4-FFF2-40B4-BE49-F238E27FC236}">
                <a16:creationId xmlns="" xmlns:a16="http://schemas.microsoft.com/office/drawing/2014/main" id="{74BAAEA7-32F0-1B50-153E-2F7BFDD23DB3}"/>
              </a:ext>
            </a:extLst>
          </p:cNvPr>
          <p:cNvSpPr/>
          <p:nvPr/>
        </p:nvSpPr>
        <p:spPr>
          <a:xfrm>
            <a:off x="9621838" y="20081875"/>
            <a:ext cx="13079412" cy="90805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en-US" sz="6661" dirty="0">
                <a:latin typeface="Arial" pitchFamily="34" charset="0"/>
                <a:cs typeface="Arial" pitchFamily="34" charset="0"/>
              </a:rPr>
              <a:t>METODOLOGIA</a:t>
            </a:r>
          </a:p>
        </p:txBody>
      </p:sp>
      <p:sp>
        <p:nvSpPr>
          <p:cNvPr id="43" name="Retângulo de cantos arredondados 42">
            <a:extLst>
              <a:ext uri="{FF2B5EF4-FFF2-40B4-BE49-F238E27FC236}">
                <a16:creationId xmlns="" xmlns:a16="http://schemas.microsoft.com/office/drawing/2014/main" id="{54D6B52E-FB84-EAF7-1CA4-7C7C73D95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750" y="27593925"/>
            <a:ext cx="30006925" cy="869315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114" name="Picture 60" descr="logo-novo-cps-cor">
            <a:extLst>
              <a:ext uri="{FF2B5EF4-FFF2-40B4-BE49-F238E27FC236}">
                <a16:creationId xmlns="" xmlns:a16="http://schemas.microsoft.com/office/drawing/2014/main" id="{67B86E25-0A4A-99E9-3647-3903BC8C4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30200"/>
            <a:ext cx="94996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CaixaDeTexto 3">
            <a:extLst>
              <a:ext uri="{FF2B5EF4-FFF2-40B4-BE49-F238E27FC236}">
                <a16:creationId xmlns="" xmlns:a16="http://schemas.microsoft.com/office/drawing/2014/main" id="{26DF62BE-CF1A-8956-671D-954324AFC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65475" y="401638"/>
            <a:ext cx="157321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5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Mostra de Artigos Científicos - 2025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="" xmlns:a16="http://schemas.microsoft.com/office/drawing/2014/main" id="{F9A7DDDD-B206-44B3-215D-788CFD016AE5}"/>
              </a:ext>
            </a:extLst>
          </p:cNvPr>
          <p:cNvSpPr/>
          <p:nvPr/>
        </p:nvSpPr>
        <p:spPr>
          <a:xfrm>
            <a:off x="1798638" y="21514440"/>
            <a:ext cx="28802012" cy="686341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71500" indent="-571500" algn="just" defTabSz="4318332">
              <a:buFont typeface="Wingdings" panose="05000000000000000000" pitchFamily="2" charset="2"/>
              <a:buChar char="ü"/>
              <a:defRPr/>
            </a:pPr>
            <a:r>
              <a:rPr lang="en-US" sz="4400" dirty="0">
                <a:ea typeface="MS PGothic"/>
                <a:cs typeface="Arial" panose="020B0604020202020204" pitchFamily="34" charset="0"/>
              </a:rPr>
              <a:t>Este estudo qualitativo e exploratório investigou os recursos e desafios enfrentados pelo setor de Recursos Humanos no contexto do trabalho remoto. </a:t>
            </a:r>
            <a:endParaRPr lang="en-US" sz="4400" dirty="0" smtClean="0">
              <a:ea typeface="MS PGothic"/>
              <a:cs typeface="Arial" panose="020B0604020202020204" pitchFamily="34" charset="0"/>
            </a:endParaRPr>
          </a:p>
          <a:p>
            <a:pPr marL="571500" indent="-571500" algn="just" defTabSz="4318332">
              <a:buFont typeface="Wingdings" panose="05000000000000000000" pitchFamily="2" charset="2"/>
              <a:buChar char="ü"/>
              <a:defRPr/>
            </a:pPr>
            <a:r>
              <a:rPr lang="en-US" sz="4400" dirty="0" smtClean="0">
                <a:ea typeface="MS PGothic"/>
                <a:cs typeface="Arial" panose="020B0604020202020204" pitchFamily="34" charset="0"/>
              </a:rPr>
              <a:t>Foram </a:t>
            </a:r>
            <a:r>
              <a:rPr lang="en-US" sz="4400" dirty="0">
                <a:ea typeface="MS PGothic"/>
                <a:cs typeface="Arial" panose="020B0604020202020204" pitchFamily="34" charset="0"/>
              </a:rPr>
              <a:t>realizadas entrevistas semiestruturadas com cinco profissionais da área, com base em um roteiro elaborado a partir da literatura sobre home office. Os temas abordados incluíram produtividade, qualidade de vida, comunicação, engajamento e uso de tecnologias. </a:t>
            </a:r>
            <a:endParaRPr lang="en-US" sz="4400" dirty="0" smtClean="0">
              <a:ea typeface="MS PGothic"/>
              <a:cs typeface="Arial" panose="020B0604020202020204" pitchFamily="34" charset="0"/>
            </a:endParaRPr>
          </a:p>
          <a:p>
            <a:pPr marL="571500" indent="-571500" algn="just" defTabSz="4318332">
              <a:buFont typeface="Wingdings" panose="05000000000000000000" pitchFamily="2" charset="2"/>
              <a:buChar char="ü"/>
              <a:defRPr/>
            </a:pPr>
            <a:r>
              <a:rPr lang="en-US" sz="4400" dirty="0" smtClean="0">
                <a:ea typeface="MS PGothic"/>
                <a:cs typeface="Arial" panose="020B0604020202020204" pitchFamily="34" charset="0"/>
              </a:rPr>
              <a:t>Os </a:t>
            </a:r>
            <a:r>
              <a:rPr lang="en-US" sz="4400" dirty="0">
                <a:ea typeface="MS PGothic"/>
                <a:cs typeface="Arial" panose="020B0604020202020204" pitchFamily="34" charset="0"/>
              </a:rPr>
              <a:t>resultados destacaram dificuldades como manter o engajamento, preservar a saúde mental e adaptar a gestão ao modelo remoto, além das estratégias adotadas para enfrentá-las.</a:t>
            </a:r>
          </a:p>
          <a:p>
            <a:pPr defTabSz="4318332">
              <a:defRPr/>
            </a:pP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/>
            </a:r>
            <a:br>
              <a:rPr lang="en-US" sz="4400" dirty="0"/>
            </a:br>
            <a:endParaRPr lang="en-US" sz="4400" dirty="0">
              <a:cs typeface="Arial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="" xmlns:a16="http://schemas.microsoft.com/office/drawing/2014/main" id="{679DB29F-6CCB-0DB8-B192-B7E42FEEA69B}"/>
              </a:ext>
            </a:extLst>
          </p:cNvPr>
          <p:cNvSpPr/>
          <p:nvPr/>
        </p:nvSpPr>
        <p:spPr>
          <a:xfrm>
            <a:off x="2576527" y="29297619"/>
            <a:ext cx="28960821" cy="483209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dirty="0"/>
              <a:t> </a:t>
            </a:r>
            <a:r>
              <a:rPr lang="pt-BR" sz="4400" b="1" dirty="0"/>
              <a:t>Comunicação</a:t>
            </a:r>
            <a:r>
              <a:rPr lang="pt-BR" sz="4400" dirty="0"/>
              <a:t>: dificuldade no alinhamento remoto.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dirty="0"/>
              <a:t> </a:t>
            </a:r>
            <a:r>
              <a:rPr lang="pt-BR" sz="4400" b="1" dirty="0"/>
              <a:t>Cultura</a:t>
            </a:r>
            <a:r>
              <a:rPr lang="pt-BR" sz="4400" dirty="0"/>
              <a:t>: senso de pertencimento enfraquecido.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dirty="0"/>
              <a:t> </a:t>
            </a:r>
            <a:r>
              <a:rPr lang="pt-BR" sz="4400" b="1" dirty="0"/>
              <a:t>Saúde mental:</a:t>
            </a:r>
            <a:r>
              <a:rPr lang="pt-BR" sz="4400" dirty="0"/>
              <a:t> impacto do isolamento exige apoio.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dirty="0"/>
              <a:t> </a:t>
            </a:r>
            <a:r>
              <a:rPr lang="pt-BR" sz="4400" b="1" dirty="0"/>
              <a:t>Engajamento:</a:t>
            </a:r>
            <a:r>
              <a:rPr lang="pt-BR" sz="4400" dirty="0"/>
              <a:t> valorização e escuta mantêm a motivação</a:t>
            </a:r>
            <a:r>
              <a:rPr lang="pt-BR" sz="4400" dirty="0" smtClean="0"/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dirty="0" smtClean="0"/>
              <a:t> </a:t>
            </a:r>
            <a:r>
              <a:rPr lang="pt-BR" sz="4400" b="1" dirty="0"/>
              <a:t>Integração</a:t>
            </a:r>
            <a:r>
              <a:rPr lang="pt-BR" sz="4400" dirty="0"/>
              <a:t>: processos precisam ser digitais e acolhedores.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dirty="0"/>
              <a:t> </a:t>
            </a:r>
            <a:r>
              <a:rPr lang="pt-BR" sz="4400" b="1" dirty="0"/>
              <a:t>Tecnologia</a:t>
            </a:r>
            <a:r>
              <a:rPr lang="pt-BR" sz="4400" dirty="0"/>
              <a:t>: uso estratégico garante eficiência.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dirty="0"/>
              <a:t> </a:t>
            </a:r>
            <a:r>
              <a:rPr lang="pt-BR" sz="4400" b="1" dirty="0"/>
              <a:t>Síntese</a:t>
            </a:r>
            <a:r>
              <a:rPr lang="pt-BR" sz="4400" dirty="0"/>
              <a:t>: equilíbrio entre pessoas, gestão e ferramentas é essencial.</a:t>
            </a:r>
          </a:p>
        </p:txBody>
      </p:sp>
      <p:sp>
        <p:nvSpPr>
          <p:cNvPr id="4118" name="Retângulo 25">
            <a:extLst>
              <a:ext uri="{FF2B5EF4-FFF2-40B4-BE49-F238E27FC236}">
                <a16:creationId xmlns="" xmlns:a16="http://schemas.microsoft.com/office/drawing/2014/main" id="{2379BBC2-9AA8-8F7B-8344-3BC79BE62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0" y="2154238"/>
            <a:ext cx="271494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9094788" indent="-6745288" defTabSz="431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551988" indent="-6745288" defTabSz="431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0009188" indent="-6745288" defTabSz="431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0466388" indent="-6745288" defTabSz="4318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 sz="8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pt-BR" altLang="pt-BR" sz="5200" b="1" dirty="0">
                <a:solidFill>
                  <a:schemeClr val="bg1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ETEC PROFESSORA ANNA DE OLIVEIRA FERRAZ </a:t>
            </a:r>
            <a:endParaRPr lang="pt-BR" altLang="pt-BR" sz="5200" dirty="0">
              <a:solidFill>
                <a:schemeClr val="bg1"/>
              </a:solidFill>
            </a:endParaRPr>
          </a:p>
        </p:txBody>
      </p:sp>
      <p:sp>
        <p:nvSpPr>
          <p:cNvPr id="28" name="Retângulo de cantos arredondados 39">
            <a:extLst>
              <a:ext uri="{FF2B5EF4-FFF2-40B4-BE49-F238E27FC236}">
                <a16:creationId xmlns="" xmlns:a16="http://schemas.microsoft.com/office/drawing/2014/main" id="{824EDD29-65D1-6B07-EE94-0AD60987193A}"/>
              </a:ext>
            </a:extLst>
          </p:cNvPr>
          <p:cNvSpPr/>
          <p:nvPr/>
        </p:nvSpPr>
        <p:spPr>
          <a:xfrm>
            <a:off x="9732963" y="26941463"/>
            <a:ext cx="13079412" cy="90805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en-US" sz="6661" dirty="0">
                <a:latin typeface="Arial" pitchFamily="34" charset="0"/>
                <a:cs typeface="Arial" pitchFamily="34" charset="0"/>
              </a:rPr>
              <a:t>RESULTADOS E DISCUSSÃO</a:t>
            </a:r>
          </a:p>
        </p:txBody>
      </p:sp>
      <p:pic>
        <p:nvPicPr>
          <p:cNvPr id="4120" name="Imagem 35" descr="Uma imagem contendo Texto&#10;&#10;Descrição gerada automaticamente">
            <a:extLst>
              <a:ext uri="{FF2B5EF4-FFF2-40B4-BE49-F238E27FC236}">
                <a16:creationId xmlns="" xmlns:a16="http://schemas.microsoft.com/office/drawing/2014/main" id="{17C7D1C3-992D-D869-72FD-5D1D9FC56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7550" y="1627188"/>
            <a:ext cx="288131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CaixaDeTexto 7">
            <a:extLst>
              <a:ext uri="{FF2B5EF4-FFF2-40B4-BE49-F238E27FC236}">
                <a16:creationId xmlns="" xmlns:a16="http://schemas.microsoft.com/office/drawing/2014/main" id="{65C81FAD-48A3-07B5-4918-670F0994D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041" y="37635955"/>
            <a:ext cx="13938547" cy="461664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pt-BR" sz="4000" dirty="0"/>
              <a:t>O home office trouxe ganhos como flexibilidade e autonomia, mas exige do RH novas estratégias para manter a cultura organizacional e o engajamento. A escuta dos profissionais mostra que, com organização e comunicação, é possível promover bem-estar e desempenho à distância</a:t>
            </a:r>
          </a:p>
          <a:p>
            <a:r>
              <a:rPr lang="pt-BR" sz="4800" dirty="0"/>
              <a:t/>
            </a:r>
            <a:br>
              <a:rPr lang="pt-BR" sz="4800" dirty="0"/>
            </a:br>
            <a:endParaRPr lang="en-US" sz="4600" dirty="0">
              <a:latin typeface="Arial"/>
              <a:ea typeface="MS PGothic"/>
              <a:cs typeface="Arial"/>
            </a:endParaRPr>
          </a:p>
        </p:txBody>
      </p:sp>
      <p:sp>
        <p:nvSpPr>
          <p:cNvPr id="36" name="Retângulo de cantos arredondados 35">
            <a:extLst>
              <a:ext uri="{FF2B5EF4-FFF2-40B4-BE49-F238E27FC236}">
                <a16:creationId xmlns="" xmlns:a16="http://schemas.microsoft.com/office/drawing/2014/main" id="{CD1035FD-A72E-145B-C1CF-103D534F7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3825" y="37008594"/>
            <a:ext cx="14674850" cy="4562475"/>
          </a:xfrm>
          <a:prstGeom prst="roundRect">
            <a:avLst>
              <a:gd name="adj" fmla="val 16667"/>
            </a:avLst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</p:spPr>
        <p:txBody>
          <a:bodyPr anchor="ctr"/>
          <a:lstStyle/>
          <a:p>
            <a:pPr algn="ctr" defTabSz="4318332" eaLnBrk="1" hangingPunct="1">
              <a:defRPr/>
            </a:pPr>
            <a:endParaRPr lang="pt-BR" sz="8559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7" name="Retângulo de cantos arredondados 36">
            <a:extLst>
              <a:ext uri="{FF2B5EF4-FFF2-40B4-BE49-F238E27FC236}">
                <a16:creationId xmlns="" xmlns:a16="http://schemas.microsoft.com/office/drawing/2014/main" id="{6972F7FD-455A-E27C-B495-7BE444893B81}"/>
              </a:ext>
            </a:extLst>
          </p:cNvPr>
          <p:cNvSpPr/>
          <p:nvPr/>
        </p:nvSpPr>
        <p:spPr>
          <a:xfrm>
            <a:off x="19732625" y="36582350"/>
            <a:ext cx="7988300" cy="725488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4642" dirty="0">
                <a:latin typeface="Arial" pitchFamily="34" charset="0"/>
                <a:cs typeface="Arial" pitchFamily="34" charset="0"/>
              </a:rPr>
              <a:t>PRINCIPAIS REFERÊNCIAS</a:t>
            </a:r>
          </a:p>
        </p:txBody>
      </p:sp>
      <p:sp>
        <p:nvSpPr>
          <p:cNvPr id="46" name="Retângulo de cantos arredondados 45">
            <a:extLst>
              <a:ext uri="{FF2B5EF4-FFF2-40B4-BE49-F238E27FC236}">
                <a16:creationId xmlns="" xmlns:a16="http://schemas.microsoft.com/office/drawing/2014/main" id="{67E95162-A81D-A4A0-C312-E3A6884840CB}"/>
              </a:ext>
            </a:extLst>
          </p:cNvPr>
          <p:cNvSpPr/>
          <p:nvPr/>
        </p:nvSpPr>
        <p:spPr>
          <a:xfrm>
            <a:off x="4706666" y="36686332"/>
            <a:ext cx="7523162" cy="72866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18332" eaLnBrk="1" hangingPunct="1">
              <a:defRPr/>
            </a:pPr>
            <a:r>
              <a:rPr lang="pt-BR" sz="4642" dirty="0">
                <a:latin typeface="Arial" pitchFamily="34" charset="0"/>
                <a:cs typeface="Arial" pitchFamily="34" charset="0"/>
              </a:rPr>
              <a:t>CONSIDERAÇÕES FINAIS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7032554" y="37537309"/>
            <a:ext cx="1400073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/>
              <a:t>ALVES, Fabiano. </a:t>
            </a:r>
            <a:r>
              <a:rPr lang="pt-PT" sz="2400" b="1" dirty="0"/>
              <a:t>Vantagens do home office:</a:t>
            </a:r>
            <a:r>
              <a:rPr lang="pt-PT" sz="2400" dirty="0"/>
              <a:t> redução de custos e o aumento da produtividade. LinkedIn, 2023. Disponível em: https://pt.linkedin.com/pulse/vantagens-do-home-office-redu%C3%A7%C3%A3o-de-custos-e-o-aumento-fabiano-alves. Acesso em: 14 mar. 2025.</a:t>
            </a:r>
            <a:endParaRPr lang="pt-BR" sz="2400" dirty="0"/>
          </a:p>
          <a:p>
            <a:endParaRPr lang="pt-PT" sz="2400" dirty="0" smtClean="0"/>
          </a:p>
          <a:p>
            <a:r>
              <a:rPr lang="pt-PT" sz="2400" dirty="0" smtClean="0"/>
              <a:t>CARVALHO</a:t>
            </a:r>
            <a:r>
              <a:rPr lang="pt-PT" sz="2400" dirty="0"/>
              <a:t>, Ana. </a:t>
            </a:r>
            <a:r>
              <a:rPr lang="pt-PT" sz="2400" b="1" dirty="0"/>
              <a:t>Home office e gestão de pessoas. </a:t>
            </a:r>
            <a:r>
              <a:rPr lang="pt-PT" sz="2400" dirty="0"/>
              <a:t>Personcorp, 2023. Disponível em: https://personcorp.com.br/home-office-e-gestao-de-pessoas/. Acesso em: 10 mar. 2025.</a:t>
            </a:r>
            <a:endParaRPr lang="pt-BR" sz="2400" dirty="0"/>
          </a:p>
          <a:p>
            <a:endParaRPr lang="pt-BR" sz="2400" dirty="0" smtClean="0"/>
          </a:p>
          <a:p>
            <a:r>
              <a:rPr lang="pt-BR" sz="2400" dirty="0" smtClean="0"/>
              <a:t>HALF</a:t>
            </a:r>
            <a:r>
              <a:rPr lang="pt-BR" sz="2400" dirty="0"/>
              <a:t>,</a:t>
            </a:r>
            <a:r>
              <a:rPr lang="pt-PT" sz="2400" dirty="0"/>
              <a:t> Robert. </a:t>
            </a:r>
            <a:r>
              <a:rPr lang="pt-PT" sz="2400" b="1" dirty="0"/>
              <a:t>A importância do equilíbrio entre vida pessoal e profissional. </a:t>
            </a:r>
            <a:r>
              <a:rPr lang="pt-PT" sz="2400" dirty="0"/>
              <a:t>Robert Half. Disponível    em: https://www.roberthalf.com/br/pt/insights/carreira/importancia-do-equilibrio-entre-vida-pessoal-e-profissional. Acesso em: 14 mar. 2025.</a:t>
            </a:r>
            <a:endParaRPr lang="pt-BR" sz="2400" dirty="0"/>
          </a:p>
          <a:p>
            <a:endParaRPr lang="pt-BR" sz="6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6600" dirty="0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515</Words>
  <Application>Microsoft Office PowerPoint</Application>
  <PresentationFormat>Personalizar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MS PGothic</vt:lpstr>
      <vt:lpstr>Arial</vt:lpstr>
      <vt:lpstr>Arial Black</vt:lpstr>
      <vt:lpstr>Calibri</vt:lpstr>
      <vt:lpstr>Times New Roman</vt:lpstr>
      <vt:lpstr>Verdana</vt:lpstr>
      <vt:lpstr>Wingdings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</dc:creator>
  <cp:lastModifiedBy>Gabriela</cp:lastModifiedBy>
  <cp:revision>204</cp:revision>
  <dcterms:created xsi:type="dcterms:W3CDTF">2011-09-14T11:12:22Z</dcterms:created>
  <dcterms:modified xsi:type="dcterms:W3CDTF">2025-06-06T18:02:25Z</dcterms:modified>
</cp:coreProperties>
</file>