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5074900" cy="20104100"/>
  <p:notesSz cx="150749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1093" y="6232271"/>
            <a:ext cx="1281906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2187" y="11258296"/>
            <a:ext cx="1055687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54062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766843" y="4623943"/>
            <a:ext cx="656034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1" y="19301209"/>
            <a:ext cx="15077440" cy="803910"/>
          </a:xfrm>
          <a:custGeom>
            <a:avLst/>
            <a:gdLst/>
            <a:ahLst/>
            <a:cxnLst/>
            <a:rect l="l" t="t" r="r" b="b"/>
            <a:pathLst>
              <a:path w="15077440" h="803909">
                <a:moveTo>
                  <a:pt x="0" y="0"/>
                </a:moveTo>
                <a:lnTo>
                  <a:pt x="0" y="803598"/>
                </a:lnTo>
                <a:lnTo>
                  <a:pt x="15077190" y="803598"/>
                </a:lnTo>
                <a:lnTo>
                  <a:pt x="15077190" y="201889"/>
                </a:lnTo>
                <a:lnTo>
                  <a:pt x="7127695" y="201889"/>
                </a:lnTo>
                <a:lnTo>
                  <a:pt x="5703606" y="196153"/>
                </a:lnTo>
                <a:lnTo>
                  <a:pt x="5557066" y="195129"/>
                </a:lnTo>
                <a:lnTo>
                  <a:pt x="2401055" y="147956"/>
                </a:lnTo>
                <a:lnTo>
                  <a:pt x="1176625" y="108503"/>
                </a:lnTo>
                <a:lnTo>
                  <a:pt x="664248" y="83095"/>
                </a:lnTo>
                <a:lnTo>
                  <a:pt x="430117" y="67474"/>
                </a:lnTo>
                <a:lnTo>
                  <a:pt x="286992" y="55438"/>
                </a:lnTo>
                <a:lnTo>
                  <a:pt x="206934" y="47238"/>
                </a:lnTo>
                <a:lnTo>
                  <a:pt x="155347" y="41026"/>
                </a:lnTo>
                <a:lnTo>
                  <a:pt x="97382" y="32578"/>
                </a:lnTo>
                <a:lnTo>
                  <a:pt x="52733" y="24035"/>
                </a:lnTo>
                <a:lnTo>
                  <a:pt x="15824" y="13204"/>
                </a:lnTo>
                <a:lnTo>
                  <a:pt x="443" y="2215"/>
                </a:lnTo>
                <a:lnTo>
                  <a:pt x="0" y="0"/>
                </a:lnTo>
                <a:close/>
              </a:path>
              <a:path w="15077440" h="803909">
                <a:moveTo>
                  <a:pt x="15077190" y="0"/>
                </a:moveTo>
                <a:lnTo>
                  <a:pt x="15038242" y="20685"/>
                </a:lnTo>
                <a:lnTo>
                  <a:pt x="15000794" y="28901"/>
                </a:lnTo>
                <a:lnTo>
                  <a:pt x="14936961" y="39022"/>
                </a:lnTo>
                <a:lnTo>
                  <a:pt x="14854675" y="48967"/>
                </a:lnTo>
                <a:lnTo>
                  <a:pt x="14775890" y="56786"/>
                </a:lnTo>
                <a:lnTo>
                  <a:pt x="14636714" y="68271"/>
                </a:lnTo>
                <a:lnTo>
                  <a:pt x="14382385" y="84906"/>
                </a:lnTo>
                <a:lnTo>
                  <a:pt x="13844100" y="110861"/>
                </a:lnTo>
                <a:lnTo>
                  <a:pt x="12552844" y="150982"/>
                </a:lnTo>
                <a:lnTo>
                  <a:pt x="9223371" y="197118"/>
                </a:lnTo>
                <a:lnTo>
                  <a:pt x="9068390" y="198022"/>
                </a:lnTo>
                <a:lnTo>
                  <a:pt x="8912350" y="198841"/>
                </a:lnTo>
                <a:lnTo>
                  <a:pt x="8755329" y="199572"/>
                </a:lnTo>
                <a:lnTo>
                  <a:pt x="8597425" y="200216"/>
                </a:lnTo>
                <a:lnTo>
                  <a:pt x="8438777" y="200770"/>
                </a:lnTo>
                <a:lnTo>
                  <a:pt x="8279597" y="201234"/>
                </a:lnTo>
                <a:lnTo>
                  <a:pt x="8120254" y="201608"/>
                </a:lnTo>
                <a:lnTo>
                  <a:pt x="7961498" y="201889"/>
                </a:lnTo>
                <a:lnTo>
                  <a:pt x="15077190" y="201889"/>
                </a:lnTo>
                <a:lnTo>
                  <a:pt x="1507719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901"/>
            <a:ext cx="15077440" cy="2095500"/>
          </a:xfrm>
          <a:custGeom>
            <a:avLst/>
            <a:gdLst/>
            <a:ahLst/>
            <a:cxnLst/>
            <a:rect l="l" t="t" r="r" b="b"/>
            <a:pathLst>
              <a:path w="15077440" h="2095500">
                <a:moveTo>
                  <a:pt x="15077189" y="0"/>
                </a:moveTo>
                <a:lnTo>
                  <a:pt x="0" y="0"/>
                </a:lnTo>
                <a:lnTo>
                  <a:pt x="0" y="2095500"/>
                </a:lnTo>
                <a:lnTo>
                  <a:pt x="38920" y="2044700"/>
                </a:lnTo>
                <a:lnTo>
                  <a:pt x="47074" y="2032000"/>
                </a:lnTo>
                <a:lnTo>
                  <a:pt x="65656" y="2032000"/>
                </a:lnTo>
                <a:lnTo>
                  <a:pt x="76077" y="2019300"/>
                </a:lnTo>
                <a:lnTo>
                  <a:pt x="87245" y="2019300"/>
                </a:lnTo>
                <a:lnTo>
                  <a:pt x="99158" y="2006600"/>
                </a:lnTo>
                <a:lnTo>
                  <a:pt x="125199" y="2006600"/>
                </a:lnTo>
                <a:lnTo>
                  <a:pt x="139320" y="1993900"/>
                </a:lnTo>
                <a:lnTo>
                  <a:pt x="154169" y="1993900"/>
                </a:lnTo>
                <a:lnTo>
                  <a:pt x="169744" y="1981200"/>
                </a:lnTo>
                <a:lnTo>
                  <a:pt x="203051" y="1981200"/>
                </a:lnTo>
                <a:lnTo>
                  <a:pt x="220776" y="1968500"/>
                </a:lnTo>
                <a:lnTo>
                  <a:pt x="239210" y="1968500"/>
                </a:lnTo>
                <a:lnTo>
                  <a:pt x="258349" y="1955800"/>
                </a:lnTo>
                <a:lnTo>
                  <a:pt x="298729" y="1955800"/>
                </a:lnTo>
                <a:lnTo>
                  <a:pt x="319961" y="1943100"/>
                </a:lnTo>
                <a:lnTo>
                  <a:pt x="341883" y="1943100"/>
                </a:lnTo>
                <a:lnTo>
                  <a:pt x="364491" y="1930400"/>
                </a:lnTo>
                <a:lnTo>
                  <a:pt x="411750" y="1930400"/>
                </a:lnTo>
                <a:lnTo>
                  <a:pt x="436392" y="1917700"/>
                </a:lnTo>
                <a:lnTo>
                  <a:pt x="461706" y="1917700"/>
                </a:lnTo>
                <a:lnTo>
                  <a:pt x="487686" y="1905000"/>
                </a:lnTo>
                <a:lnTo>
                  <a:pt x="541630" y="1905000"/>
                </a:lnTo>
                <a:lnTo>
                  <a:pt x="569587" y="1892300"/>
                </a:lnTo>
                <a:lnTo>
                  <a:pt x="627450" y="1892300"/>
                </a:lnTo>
                <a:lnTo>
                  <a:pt x="657348" y="1879600"/>
                </a:lnTo>
                <a:lnTo>
                  <a:pt x="687887" y="1879600"/>
                </a:lnTo>
                <a:lnTo>
                  <a:pt x="719061" y="1866900"/>
                </a:lnTo>
                <a:lnTo>
                  <a:pt x="783300" y="1866900"/>
                </a:lnTo>
                <a:lnTo>
                  <a:pt x="816358" y="1854200"/>
                </a:lnTo>
                <a:lnTo>
                  <a:pt x="884331" y="1854200"/>
                </a:lnTo>
                <a:lnTo>
                  <a:pt x="919238" y="1841500"/>
                </a:lnTo>
                <a:lnTo>
                  <a:pt x="990874" y="1841500"/>
                </a:lnTo>
                <a:lnTo>
                  <a:pt x="1027595" y="1828800"/>
                </a:lnTo>
                <a:lnTo>
                  <a:pt x="1102826" y="1828800"/>
                </a:lnTo>
                <a:lnTo>
                  <a:pt x="1141327" y="1816100"/>
                </a:lnTo>
                <a:lnTo>
                  <a:pt x="1220081" y="1816100"/>
                </a:lnTo>
                <a:lnTo>
                  <a:pt x="1260327" y="1803400"/>
                </a:lnTo>
                <a:lnTo>
                  <a:pt x="1342536" y="1803400"/>
                </a:lnTo>
                <a:lnTo>
                  <a:pt x="1384492" y="1790700"/>
                </a:lnTo>
                <a:lnTo>
                  <a:pt x="1470086" y="1790700"/>
                </a:lnTo>
                <a:lnTo>
                  <a:pt x="1513717" y="1778000"/>
                </a:lnTo>
                <a:lnTo>
                  <a:pt x="1602627" y="1778000"/>
                </a:lnTo>
                <a:lnTo>
                  <a:pt x="1647899" y="1765300"/>
                </a:lnTo>
                <a:lnTo>
                  <a:pt x="1740055" y="1765300"/>
                </a:lnTo>
                <a:lnTo>
                  <a:pt x="1786932" y="1752600"/>
                </a:lnTo>
                <a:lnTo>
                  <a:pt x="1882264" y="1752600"/>
                </a:lnTo>
                <a:lnTo>
                  <a:pt x="1930712" y="1739900"/>
                </a:lnTo>
                <a:lnTo>
                  <a:pt x="2079135" y="1739900"/>
                </a:lnTo>
                <a:lnTo>
                  <a:pt x="2129623" y="1727200"/>
                </a:lnTo>
                <a:lnTo>
                  <a:pt x="2232096" y="1727200"/>
                </a:lnTo>
                <a:lnTo>
                  <a:pt x="2284073" y="1714500"/>
                </a:lnTo>
                <a:lnTo>
                  <a:pt x="2442924" y="1714500"/>
                </a:lnTo>
                <a:lnTo>
                  <a:pt x="2496833" y="1701800"/>
                </a:lnTo>
                <a:lnTo>
                  <a:pt x="2661387" y="1701800"/>
                </a:lnTo>
                <a:lnTo>
                  <a:pt x="2717166" y="1689100"/>
                </a:lnTo>
                <a:lnTo>
                  <a:pt x="2887237" y="1689100"/>
                </a:lnTo>
                <a:lnTo>
                  <a:pt x="2944826" y="1676400"/>
                </a:lnTo>
                <a:lnTo>
                  <a:pt x="3120229" y="1676400"/>
                </a:lnTo>
                <a:lnTo>
                  <a:pt x="3179563" y="1663700"/>
                </a:lnTo>
                <a:lnTo>
                  <a:pt x="3360113" y="1663700"/>
                </a:lnTo>
                <a:lnTo>
                  <a:pt x="3421132" y="1651000"/>
                </a:lnTo>
                <a:lnTo>
                  <a:pt x="3669285" y="1651000"/>
                </a:lnTo>
                <a:lnTo>
                  <a:pt x="3732322" y="1638300"/>
                </a:lnTo>
                <a:lnTo>
                  <a:pt x="3988356" y="1638300"/>
                </a:lnTo>
                <a:lnTo>
                  <a:pt x="4053316" y="1625600"/>
                </a:lnTo>
                <a:lnTo>
                  <a:pt x="4316845" y="1625600"/>
                </a:lnTo>
                <a:lnTo>
                  <a:pt x="4383631" y="1612900"/>
                </a:lnTo>
                <a:lnTo>
                  <a:pt x="4791631" y="1612900"/>
                </a:lnTo>
                <a:lnTo>
                  <a:pt x="4860809" y="1600200"/>
                </a:lnTo>
                <a:lnTo>
                  <a:pt x="5282600" y="1600200"/>
                </a:lnTo>
                <a:lnTo>
                  <a:pt x="5353982" y="1587500"/>
                </a:lnTo>
                <a:lnTo>
                  <a:pt x="6009430" y="1587500"/>
                </a:lnTo>
                <a:lnTo>
                  <a:pt x="6083632" y="1574800"/>
                </a:lnTo>
                <a:lnTo>
                  <a:pt x="15077189" y="1574800"/>
                </a:lnTo>
                <a:lnTo>
                  <a:pt x="15077189" y="0"/>
                </a:lnTo>
                <a:close/>
              </a:path>
              <a:path w="15077440" h="2095500">
                <a:moveTo>
                  <a:pt x="15077189" y="1574800"/>
                </a:moveTo>
                <a:lnTo>
                  <a:pt x="8962064" y="1574800"/>
                </a:lnTo>
                <a:lnTo>
                  <a:pt x="9038753" y="1587500"/>
                </a:lnTo>
                <a:lnTo>
                  <a:pt x="9715837" y="1587500"/>
                </a:lnTo>
                <a:lnTo>
                  <a:pt x="9789533" y="1600200"/>
                </a:lnTo>
                <a:lnTo>
                  <a:pt x="10224785" y="1600200"/>
                </a:lnTo>
                <a:lnTo>
                  <a:pt x="10296133" y="1612900"/>
                </a:lnTo>
                <a:lnTo>
                  <a:pt x="10647502" y="1612900"/>
                </a:lnTo>
                <a:lnTo>
                  <a:pt x="10716672" y="1625600"/>
                </a:lnTo>
                <a:lnTo>
                  <a:pt x="11056767" y="1625600"/>
                </a:lnTo>
                <a:lnTo>
                  <a:pt x="11123606" y="1638300"/>
                </a:lnTo>
                <a:lnTo>
                  <a:pt x="11321684" y="1638300"/>
                </a:lnTo>
                <a:lnTo>
                  <a:pt x="11386883" y="1651000"/>
                </a:lnTo>
                <a:lnTo>
                  <a:pt x="11643434" y="1651000"/>
                </a:lnTo>
                <a:lnTo>
                  <a:pt x="11706489" y="1663700"/>
                </a:lnTo>
                <a:lnTo>
                  <a:pt x="11892986" y="1663700"/>
                </a:lnTo>
                <a:lnTo>
                  <a:pt x="11954249" y="1676400"/>
                </a:lnTo>
                <a:lnTo>
                  <a:pt x="12135268" y="1676400"/>
                </a:lnTo>
                <a:lnTo>
                  <a:pt x="12194670" y="1689100"/>
                </a:lnTo>
                <a:lnTo>
                  <a:pt x="12370007" y="1689100"/>
                </a:lnTo>
                <a:lnTo>
                  <a:pt x="12427481" y="1701800"/>
                </a:lnTo>
                <a:lnTo>
                  <a:pt x="12596931" y="1701800"/>
                </a:lnTo>
                <a:lnTo>
                  <a:pt x="12652409" y="1714500"/>
                </a:lnTo>
                <a:lnTo>
                  <a:pt x="12761832" y="1714500"/>
                </a:lnTo>
                <a:lnTo>
                  <a:pt x="12815769" y="1727200"/>
                </a:lnTo>
                <a:lnTo>
                  <a:pt x="12974426" y="1727200"/>
                </a:lnTo>
                <a:lnTo>
                  <a:pt x="13026247" y="1739900"/>
                </a:lnTo>
                <a:lnTo>
                  <a:pt x="13128267" y="1739900"/>
                </a:lnTo>
                <a:lnTo>
                  <a:pt x="13178458" y="1752600"/>
                </a:lnTo>
                <a:lnTo>
                  <a:pt x="13277178" y="1752600"/>
                </a:lnTo>
                <a:lnTo>
                  <a:pt x="13325699" y="1765300"/>
                </a:lnTo>
                <a:lnTo>
                  <a:pt x="13421042" y="1765300"/>
                </a:lnTo>
                <a:lnTo>
                  <a:pt x="13467855" y="1778000"/>
                </a:lnTo>
                <a:lnTo>
                  <a:pt x="13559745" y="1778000"/>
                </a:lnTo>
                <a:lnTo>
                  <a:pt x="13604813" y="1790700"/>
                </a:lnTo>
                <a:lnTo>
                  <a:pt x="13693173" y="1790700"/>
                </a:lnTo>
                <a:lnTo>
                  <a:pt x="13736457" y="1803400"/>
                </a:lnTo>
                <a:lnTo>
                  <a:pt x="13821211" y="1803400"/>
                </a:lnTo>
                <a:lnTo>
                  <a:pt x="13862672" y="1816100"/>
                </a:lnTo>
                <a:lnTo>
                  <a:pt x="13943744" y="1816100"/>
                </a:lnTo>
                <a:lnTo>
                  <a:pt x="13983345" y="1828800"/>
                </a:lnTo>
                <a:lnTo>
                  <a:pt x="14060657" y="1828800"/>
                </a:lnTo>
                <a:lnTo>
                  <a:pt x="14098359" y="1841500"/>
                </a:lnTo>
                <a:lnTo>
                  <a:pt x="14171836" y="1841500"/>
                </a:lnTo>
                <a:lnTo>
                  <a:pt x="14207601" y="1854200"/>
                </a:lnTo>
                <a:lnTo>
                  <a:pt x="14242713" y="1854200"/>
                </a:lnTo>
                <a:lnTo>
                  <a:pt x="14277166" y="1866900"/>
                </a:lnTo>
                <a:lnTo>
                  <a:pt x="14344079" y="1866900"/>
                </a:lnTo>
                <a:lnTo>
                  <a:pt x="14376531" y="1879600"/>
                </a:lnTo>
                <a:lnTo>
                  <a:pt x="14439405" y="1879600"/>
                </a:lnTo>
                <a:lnTo>
                  <a:pt x="14469819" y="1892300"/>
                </a:lnTo>
                <a:lnTo>
                  <a:pt x="14499544" y="1892300"/>
                </a:lnTo>
                <a:lnTo>
                  <a:pt x="14528576" y="1905000"/>
                </a:lnTo>
                <a:lnTo>
                  <a:pt x="14584547" y="1905000"/>
                </a:lnTo>
                <a:lnTo>
                  <a:pt x="14611477" y="1917700"/>
                </a:lnTo>
                <a:lnTo>
                  <a:pt x="14637698" y="1917700"/>
                </a:lnTo>
                <a:lnTo>
                  <a:pt x="14663205" y="1930400"/>
                </a:lnTo>
                <a:lnTo>
                  <a:pt x="14712061" y="1930400"/>
                </a:lnTo>
                <a:lnTo>
                  <a:pt x="14735401" y="1943100"/>
                </a:lnTo>
                <a:lnTo>
                  <a:pt x="14758011" y="1943100"/>
                </a:lnTo>
                <a:lnTo>
                  <a:pt x="14779886" y="1955800"/>
                </a:lnTo>
                <a:lnTo>
                  <a:pt x="14821414" y="1955800"/>
                </a:lnTo>
                <a:lnTo>
                  <a:pt x="14841059" y="1968500"/>
                </a:lnTo>
                <a:lnTo>
                  <a:pt x="14859952" y="1968500"/>
                </a:lnTo>
                <a:lnTo>
                  <a:pt x="14878089" y="1981200"/>
                </a:lnTo>
                <a:lnTo>
                  <a:pt x="14912076" y="1981200"/>
                </a:lnTo>
                <a:lnTo>
                  <a:pt x="14927919" y="1993900"/>
                </a:lnTo>
                <a:lnTo>
                  <a:pt x="14942989" y="1993900"/>
                </a:lnTo>
                <a:lnTo>
                  <a:pt x="14957281" y="2006600"/>
                </a:lnTo>
                <a:lnTo>
                  <a:pt x="14970792" y="2006600"/>
                </a:lnTo>
                <a:lnTo>
                  <a:pt x="14983516" y="2019300"/>
                </a:lnTo>
                <a:lnTo>
                  <a:pt x="15006591" y="2019300"/>
                </a:lnTo>
                <a:lnTo>
                  <a:pt x="15016932" y="2032000"/>
                </a:lnTo>
                <a:lnTo>
                  <a:pt x="15026471" y="2032000"/>
                </a:lnTo>
                <a:lnTo>
                  <a:pt x="15035202" y="2044700"/>
                </a:lnTo>
                <a:lnTo>
                  <a:pt x="15043122" y="2044700"/>
                </a:lnTo>
                <a:lnTo>
                  <a:pt x="15050227" y="2057400"/>
                </a:lnTo>
                <a:lnTo>
                  <a:pt x="15061972" y="2057400"/>
                </a:lnTo>
                <a:lnTo>
                  <a:pt x="15066603" y="2070100"/>
                </a:lnTo>
                <a:lnTo>
                  <a:pt x="15070403" y="2070100"/>
                </a:lnTo>
                <a:lnTo>
                  <a:pt x="15073365" y="2082800"/>
                </a:lnTo>
                <a:lnTo>
                  <a:pt x="15075486" y="2082800"/>
                </a:lnTo>
                <a:lnTo>
                  <a:pt x="15076762" y="2095500"/>
                </a:lnTo>
                <a:lnTo>
                  <a:pt x="15077189" y="2095500"/>
                </a:lnTo>
                <a:lnTo>
                  <a:pt x="15077189" y="157480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3969" y="153898"/>
            <a:ext cx="4420533" cy="8070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4062" y="804164"/>
            <a:ext cx="1357312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4062" y="4623943"/>
            <a:ext cx="1357312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27625" y="18696814"/>
            <a:ext cx="482600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54062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58500" y="18696814"/>
            <a:ext cx="346868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jpg"/><Relationship Id="rId8" Type="http://schemas.openxmlformats.org/officeDocument/2006/relationships/image" Target="../media/image8.png"/><Relationship Id="rId9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42592" y="19580198"/>
            <a:ext cx="8463280" cy="41973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550" b="1">
                <a:latin typeface="Calibri"/>
                <a:cs typeface="Calibri"/>
              </a:rPr>
              <a:t>TÉCNICO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EM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LOGÍSTICA</a:t>
            </a:r>
            <a:r>
              <a:rPr dirty="0" sz="2550" spc="1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–</a:t>
            </a:r>
            <a:r>
              <a:rPr dirty="0" sz="2550" spc="3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JUNHO</a:t>
            </a:r>
            <a:r>
              <a:rPr dirty="0" sz="2550" spc="2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DE</a:t>
            </a:r>
            <a:r>
              <a:rPr dirty="0" sz="2550" spc="30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2025|</a:t>
            </a:r>
            <a:r>
              <a:rPr dirty="0" sz="2550" spc="25" b="1">
                <a:latin typeface="Calibri"/>
                <a:cs typeface="Calibri"/>
              </a:rPr>
              <a:t> </a:t>
            </a:r>
            <a:r>
              <a:rPr dirty="0" sz="2550" b="1">
                <a:latin typeface="Calibri"/>
                <a:cs typeface="Calibri"/>
              </a:rPr>
              <a:t>ARARAQUARA–</a:t>
            </a:r>
            <a:r>
              <a:rPr dirty="0" sz="2550" spc="10" b="1">
                <a:latin typeface="Calibri"/>
                <a:cs typeface="Calibri"/>
              </a:rPr>
              <a:t> </a:t>
            </a:r>
            <a:r>
              <a:rPr dirty="0" sz="2550" spc="-25" b="1">
                <a:latin typeface="Calibri"/>
                <a:cs typeface="Calibri"/>
              </a:rPr>
              <a:t>SP</a:t>
            </a:r>
            <a:endParaRPr sz="25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97518" y="3198030"/>
            <a:ext cx="627507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latin typeface="Arial"/>
                <a:cs typeface="Arial"/>
              </a:rPr>
              <a:t>Autores:</a:t>
            </a:r>
            <a:r>
              <a:rPr dirty="0" sz="1550" spc="65" b="1">
                <a:latin typeface="Arial"/>
                <a:cs typeface="Arial"/>
              </a:rPr>
              <a:t> </a:t>
            </a:r>
            <a:r>
              <a:rPr dirty="0" sz="1550">
                <a:latin typeface="Arial MT"/>
                <a:cs typeface="Arial MT"/>
              </a:rPr>
              <a:t>Gabriela</a:t>
            </a:r>
            <a:r>
              <a:rPr dirty="0" sz="1550" spc="6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Silva,</a:t>
            </a:r>
            <a:r>
              <a:rPr dirty="0" sz="1550" spc="5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Lília</a:t>
            </a:r>
            <a:r>
              <a:rPr dirty="0" sz="1550" spc="45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Pessoa,</a:t>
            </a:r>
            <a:r>
              <a:rPr dirty="0" sz="1550" spc="6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Raissa</a:t>
            </a:r>
            <a:r>
              <a:rPr dirty="0" sz="1550" spc="-5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Alves,</a:t>
            </a:r>
            <a:r>
              <a:rPr dirty="0" sz="1550" spc="5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Rebeca</a:t>
            </a:r>
            <a:r>
              <a:rPr dirty="0" sz="1550" spc="65">
                <a:latin typeface="Arial MT"/>
                <a:cs typeface="Arial MT"/>
              </a:rPr>
              <a:t> </a:t>
            </a:r>
            <a:r>
              <a:rPr dirty="0" sz="1550" spc="-10">
                <a:latin typeface="Arial MT"/>
                <a:cs typeface="Arial MT"/>
              </a:rPr>
              <a:t>Delmino</a:t>
            </a:r>
            <a:r>
              <a:rPr dirty="0" sz="1550" spc="-10" b="1">
                <a:latin typeface="Arial"/>
                <a:cs typeface="Arial"/>
              </a:rPr>
              <a:t>.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97518" y="3919303"/>
            <a:ext cx="6455410" cy="26670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50" b="1">
                <a:latin typeface="Arial"/>
                <a:cs typeface="Arial"/>
              </a:rPr>
              <a:t>Orientadores:</a:t>
            </a:r>
            <a:r>
              <a:rPr dirty="0" sz="1550" spc="100" b="1">
                <a:latin typeface="Arial"/>
                <a:cs typeface="Arial"/>
              </a:rPr>
              <a:t> </a:t>
            </a:r>
            <a:r>
              <a:rPr dirty="0" sz="1550">
                <a:latin typeface="Arial MT"/>
                <a:cs typeface="Arial MT"/>
              </a:rPr>
              <a:t>Fernando</a:t>
            </a:r>
            <a:r>
              <a:rPr dirty="0" sz="1550" spc="75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Dresch</a:t>
            </a:r>
            <a:r>
              <a:rPr dirty="0" sz="1550" spc="75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Obregrão</a:t>
            </a:r>
            <a:r>
              <a:rPr dirty="0" sz="1550" spc="95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e</a:t>
            </a:r>
            <a:r>
              <a:rPr dirty="0" sz="1550" spc="7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Gabriela</a:t>
            </a:r>
            <a:r>
              <a:rPr dirty="0" sz="1550" spc="80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Messias</a:t>
            </a:r>
            <a:r>
              <a:rPr dirty="0" sz="1550" spc="65">
                <a:latin typeface="Arial MT"/>
                <a:cs typeface="Arial MT"/>
              </a:rPr>
              <a:t> </a:t>
            </a:r>
            <a:r>
              <a:rPr dirty="0" sz="1550">
                <a:latin typeface="Arial MT"/>
                <a:cs typeface="Arial MT"/>
              </a:rPr>
              <a:t>da</a:t>
            </a:r>
            <a:r>
              <a:rPr dirty="0" sz="1550" spc="65">
                <a:latin typeface="Arial MT"/>
                <a:cs typeface="Arial MT"/>
              </a:rPr>
              <a:t> </a:t>
            </a:r>
            <a:r>
              <a:rPr dirty="0" sz="1550" spc="-10">
                <a:latin typeface="Arial MT"/>
                <a:cs typeface="Arial MT"/>
              </a:rPr>
              <a:t>Silva</a:t>
            </a:r>
            <a:r>
              <a:rPr dirty="0" sz="1500" spc="-10">
                <a:latin typeface="Arial MT"/>
                <a:cs typeface="Arial MT"/>
              </a:rPr>
              <a:t>.</a:t>
            </a:r>
            <a:endParaRPr sz="15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252602" y="3241175"/>
            <a:ext cx="5577840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199515" algn="l"/>
                <a:tab pos="1546225" algn="l"/>
                <a:tab pos="2748915" algn="l"/>
                <a:tab pos="3613150" algn="l"/>
                <a:tab pos="5013960" algn="l"/>
              </a:tabLst>
            </a:pPr>
            <a:r>
              <a:rPr dirty="0" sz="2150" spc="-10">
                <a:latin typeface="Arial MT"/>
                <a:cs typeface="Arial MT"/>
              </a:rPr>
              <a:t>Analisar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50">
                <a:latin typeface="Arial MT"/>
                <a:cs typeface="Arial MT"/>
              </a:rPr>
              <a:t>a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10">
                <a:latin typeface="Arial MT"/>
                <a:cs typeface="Arial MT"/>
              </a:rPr>
              <a:t>logística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20">
                <a:latin typeface="Arial MT"/>
                <a:cs typeface="Arial MT"/>
              </a:rPr>
              <a:t>como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10">
                <a:latin typeface="Arial MT"/>
                <a:cs typeface="Arial MT"/>
              </a:rPr>
              <a:t>estratégia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20">
                <a:latin typeface="Arial MT"/>
                <a:cs typeface="Arial MT"/>
              </a:rPr>
              <a:t>para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266077" y="3570251"/>
            <a:ext cx="5563870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446530" algn="l"/>
                <a:tab pos="2804160" algn="l"/>
                <a:tab pos="4391025" algn="l"/>
              </a:tabLst>
            </a:pPr>
            <a:r>
              <a:rPr dirty="0" sz="2150" spc="-10">
                <a:latin typeface="Arial MT"/>
                <a:cs typeface="Arial MT"/>
              </a:rPr>
              <a:t>minimizar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10">
                <a:latin typeface="Arial MT"/>
                <a:cs typeface="Arial MT"/>
              </a:rPr>
              <a:t>impactos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10">
                <a:latin typeface="Arial MT"/>
                <a:cs typeface="Arial MT"/>
              </a:rPr>
              <a:t>ambientais</a:t>
            </a:r>
            <a:r>
              <a:rPr dirty="0" sz="2150">
                <a:latin typeface="Arial MT"/>
                <a:cs typeface="Arial MT"/>
              </a:rPr>
              <a:t>	</a:t>
            </a:r>
            <a:r>
              <a:rPr dirty="0" sz="2150" spc="-10">
                <a:latin typeface="Arial MT"/>
                <a:cs typeface="Arial MT"/>
              </a:rPr>
              <a:t>promover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266077" y="3900035"/>
            <a:ext cx="5539740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150">
                <a:latin typeface="Arial MT"/>
                <a:cs typeface="Arial MT"/>
              </a:rPr>
              <a:t>eficiência</a:t>
            </a:r>
            <a:r>
              <a:rPr dirty="0" sz="2150" spc="-2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e</a:t>
            </a:r>
            <a:r>
              <a:rPr dirty="0" sz="2150" spc="-3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responsabilidade </a:t>
            </a:r>
            <a:r>
              <a:rPr dirty="0" sz="2150" spc="-10">
                <a:latin typeface="Arial MT"/>
                <a:cs typeface="Arial MT"/>
              </a:rPr>
              <a:t>socioambiental.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86990" y="176364"/>
            <a:ext cx="12294870" cy="20961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6231890">
              <a:lnSpc>
                <a:spcPct val="100000"/>
              </a:lnSpc>
              <a:spcBef>
                <a:spcPts val="114"/>
              </a:spcBef>
            </a:pPr>
            <a:r>
              <a:rPr dirty="0" sz="2400">
                <a:solidFill>
                  <a:srgbClr val="FFFFFF"/>
                </a:solidFill>
                <a:latin typeface="Arial Black"/>
                <a:cs typeface="Arial Black"/>
              </a:rPr>
              <a:t>Mostra</a:t>
            </a:r>
            <a:r>
              <a:rPr dirty="0" sz="2400" spc="3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>
                <a:solidFill>
                  <a:srgbClr val="FFFFFF"/>
                </a:solidFill>
                <a:latin typeface="Arial Black"/>
                <a:cs typeface="Arial Black"/>
              </a:rPr>
              <a:t>de</a:t>
            </a:r>
            <a:r>
              <a:rPr dirty="0" sz="2400" spc="3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>
                <a:solidFill>
                  <a:srgbClr val="FFFFFF"/>
                </a:solidFill>
                <a:latin typeface="Arial Black"/>
                <a:cs typeface="Arial Black"/>
              </a:rPr>
              <a:t>Artigos</a:t>
            </a:r>
            <a:r>
              <a:rPr dirty="0" sz="2400" spc="3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>
                <a:solidFill>
                  <a:srgbClr val="FFFFFF"/>
                </a:solidFill>
                <a:latin typeface="Arial Black"/>
                <a:cs typeface="Arial Black"/>
              </a:rPr>
              <a:t>Científicos</a:t>
            </a:r>
            <a:r>
              <a:rPr dirty="0" sz="2400" spc="55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dirty="0" sz="2400" spc="5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dirty="0" sz="2400" spc="-20">
                <a:solidFill>
                  <a:srgbClr val="FFFFFF"/>
                </a:solidFill>
                <a:latin typeface="Arial Black"/>
                <a:cs typeface="Arial Black"/>
              </a:rPr>
              <a:t>2025</a:t>
            </a:r>
            <a:endParaRPr sz="24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2400">
              <a:latin typeface="Arial Black"/>
              <a:cs typeface="Arial Black"/>
            </a:endParaRPr>
          </a:p>
          <a:p>
            <a:pPr algn="ctr" marR="48133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Verdana"/>
                <a:cs typeface="Verdana"/>
              </a:rPr>
              <a:t>ETEC</a:t>
            </a:r>
            <a:r>
              <a:rPr dirty="0" sz="2400" spc="-1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FFFFFF"/>
                </a:solidFill>
                <a:latin typeface="Verdana"/>
                <a:cs typeface="Verdana"/>
              </a:rPr>
              <a:t>PROFESSORA</a:t>
            </a:r>
            <a:r>
              <a:rPr dirty="0" sz="2400" spc="-1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FFFFFF"/>
                </a:solidFill>
                <a:latin typeface="Verdana"/>
                <a:cs typeface="Verdana"/>
              </a:rPr>
              <a:t>ANNA</a:t>
            </a:r>
            <a:r>
              <a:rPr dirty="0" sz="2400" spc="-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dirty="0" sz="2400" spc="-1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FFFFFF"/>
                </a:solidFill>
                <a:latin typeface="Verdana"/>
                <a:cs typeface="Verdana"/>
              </a:rPr>
              <a:t>OLIVEIRA</a:t>
            </a:r>
            <a:r>
              <a:rPr dirty="0" sz="2400" spc="-10" b="1">
                <a:solidFill>
                  <a:srgbClr val="FFFFFF"/>
                </a:solidFill>
                <a:latin typeface="Verdana"/>
                <a:cs typeface="Verdana"/>
              </a:rPr>
              <a:t> FERRAZ</a:t>
            </a:r>
            <a:endParaRPr sz="24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2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3200">
                <a:solidFill>
                  <a:srgbClr val="0D0D0D"/>
                </a:solidFill>
                <a:latin typeface="Arial Black"/>
                <a:cs typeface="Arial Black"/>
              </a:rPr>
              <a:t>PRÁTICAS</a:t>
            </a:r>
            <a:r>
              <a:rPr dirty="0" sz="3200" spc="-160">
                <a:solidFill>
                  <a:srgbClr val="0D0D0D"/>
                </a:solidFill>
                <a:latin typeface="Arial Black"/>
                <a:cs typeface="Arial Black"/>
              </a:rPr>
              <a:t> </a:t>
            </a:r>
            <a:r>
              <a:rPr dirty="0" sz="3200">
                <a:solidFill>
                  <a:srgbClr val="0D0D0D"/>
                </a:solidFill>
                <a:latin typeface="Arial Black"/>
                <a:cs typeface="Arial Black"/>
              </a:rPr>
              <a:t>E</a:t>
            </a:r>
            <a:r>
              <a:rPr dirty="0" sz="3200" spc="-145">
                <a:solidFill>
                  <a:srgbClr val="0D0D0D"/>
                </a:solidFill>
                <a:latin typeface="Arial Black"/>
                <a:cs typeface="Arial Black"/>
              </a:rPr>
              <a:t> </a:t>
            </a:r>
            <a:r>
              <a:rPr dirty="0" sz="3200">
                <a:solidFill>
                  <a:srgbClr val="0D0D0D"/>
                </a:solidFill>
                <a:latin typeface="Arial Black"/>
                <a:cs typeface="Arial Black"/>
              </a:rPr>
              <a:t>DESAFIOS</a:t>
            </a:r>
            <a:r>
              <a:rPr dirty="0" sz="3200" spc="-160">
                <a:solidFill>
                  <a:srgbClr val="0D0D0D"/>
                </a:solidFill>
                <a:latin typeface="Arial Black"/>
                <a:cs typeface="Arial Black"/>
              </a:rPr>
              <a:t> </a:t>
            </a:r>
            <a:r>
              <a:rPr dirty="0" sz="3200" spc="-10">
                <a:solidFill>
                  <a:srgbClr val="0D0D0D"/>
                </a:solidFill>
                <a:latin typeface="Arial Black"/>
                <a:cs typeface="Arial Black"/>
              </a:rPr>
              <a:t>APLICADOS</a:t>
            </a:r>
            <a:r>
              <a:rPr dirty="0" sz="3200" spc="-160">
                <a:solidFill>
                  <a:srgbClr val="0D0D0D"/>
                </a:solidFill>
                <a:latin typeface="Arial Black"/>
                <a:cs typeface="Arial Black"/>
              </a:rPr>
              <a:t> </a:t>
            </a:r>
            <a:r>
              <a:rPr dirty="0" sz="3200">
                <a:solidFill>
                  <a:srgbClr val="0D0D0D"/>
                </a:solidFill>
                <a:latin typeface="Arial Black"/>
                <a:cs typeface="Arial Black"/>
              </a:rPr>
              <a:t>NA</a:t>
            </a:r>
            <a:r>
              <a:rPr dirty="0" sz="3200" spc="-145">
                <a:solidFill>
                  <a:srgbClr val="0D0D0D"/>
                </a:solidFill>
                <a:latin typeface="Arial Black"/>
                <a:cs typeface="Arial Black"/>
              </a:rPr>
              <a:t> </a:t>
            </a:r>
            <a:r>
              <a:rPr dirty="0" sz="3200" spc="-10">
                <a:solidFill>
                  <a:srgbClr val="0D0D0D"/>
                </a:solidFill>
                <a:latin typeface="Arial Black"/>
                <a:cs typeface="Arial Black"/>
              </a:rPr>
              <a:t>LOGÍSTICA</a:t>
            </a:r>
            <a:endParaRPr sz="3200">
              <a:latin typeface="Arial Black"/>
              <a:cs typeface="Arial Black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620562" y="2646078"/>
            <a:ext cx="13830300" cy="1961514"/>
            <a:chOff x="620562" y="2646078"/>
            <a:chExt cx="13830300" cy="1961514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0562" y="2807069"/>
              <a:ext cx="7146753" cy="179998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656023" y="2842530"/>
              <a:ext cx="7052945" cy="1706245"/>
            </a:xfrm>
            <a:custGeom>
              <a:avLst/>
              <a:gdLst/>
              <a:ahLst/>
              <a:cxnLst/>
              <a:rect l="l" t="t" r="r" b="b"/>
              <a:pathLst>
                <a:path w="7052945" h="1706245">
                  <a:moveTo>
                    <a:pt x="0" y="284276"/>
                  </a:moveTo>
                  <a:lnTo>
                    <a:pt x="3721" y="238172"/>
                  </a:lnTo>
                  <a:lnTo>
                    <a:pt x="14495" y="194434"/>
                  </a:lnTo>
                  <a:lnTo>
                    <a:pt x="31735" y="153647"/>
                  </a:lnTo>
                  <a:lnTo>
                    <a:pt x="54857" y="116399"/>
                  </a:lnTo>
                  <a:lnTo>
                    <a:pt x="83273" y="83273"/>
                  </a:lnTo>
                  <a:lnTo>
                    <a:pt x="116399" y="54857"/>
                  </a:lnTo>
                  <a:lnTo>
                    <a:pt x="153647" y="31735"/>
                  </a:lnTo>
                  <a:lnTo>
                    <a:pt x="194434" y="14495"/>
                  </a:lnTo>
                  <a:lnTo>
                    <a:pt x="238172" y="3721"/>
                  </a:lnTo>
                  <a:lnTo>
                    <a:pt x="284276" y="0"/>
                  </a:lnTo>
                  <a:lnTo>
                    <a:pt x="6768151" y="0"/>
                  </a:lnTo>
                  <a:lnTo>
                    <a:pt x="6814255" y="3721"/>
                  </a:lnTo>
                  <a:lnTo>
                    <a:pt x="6857993" y="14495"/>
                  </a:lnTo>
                  <a:lnTo>
                    <a:pt x="6898779" y="31735"/>
                  </a:lnTo>
                  <a:lnTo>
                    <a:pt x="6936028" y="54857"/>
                  </a:lnTo>
                  <a:lnTo>
                    <a:pt x="6969154" y="83273"/>
                  </a:lnTo>
                  <a:lnTo>
                    <a:pt x="6997570" y="116399"/>
                  </a:lnTo>
                  <a:lnTo>
                    <a:pt x="7020691" y="153647"/>
                  </a:lnTo>
                  <a:lnTo>
                    <a:pt x="7037932" y="194434"/>
                  </a:lnTo>
                  <a:lnTo>
                    <a:pt x="7048706" y="238172"/>
                  </a:lnTo>
                  <a:lnTo>
                    <a:pt x="7052427" y="284276"/>
                  </a:lnTo>
                  <a:lnTo>
                    <a:pt x="7052427" y="1421383"/>
                  </a:lnTo>
                  <a:lnTo>
                    <a:pt x="7048706" y="1467487"/>
                  </a:lnTo>
                  <a:lnTo>
                    <a:pt x="7037932" y="1511226"/>
                  </a:lnTo>
                  <a:lnTo>
                    <a:pt x="7020691" y="1552012"/>
                  </a:lnTo>
                  <a:lnTo>
                    <a:pt x="6997570" y="1589261"/>
                  </a:lnTo>
                  <a:lnTo>
                    <a:pt x="6969154" y="1622387"/>
                  </a:lnTo>
                  <a:lnTo>
                    <a:pt x="6936028" y="1650803"/>
                  </a:lnTo>
                  <a:lnTo>
                    <a:pt x="6898779" y="1673924"/>
                  </a:lnTo>
                  <a:lnTo>
                    <a:pt x="6857993" y="1691165"/>
                  </a:lnTo>
                  <a:lnTo>
                    <a:pt x="6814255" y="1701939"/>
                  </a:lnTo>
                  <a:lnTo>
                    <a:pt x="6768151" y="1705660"/>
                  </a:lnTo>
                  <a:lnTo>
                    <a:pt x="284276" y="1705660"/>
                  </a:lnTo>
                  <a:lnTo>
                    <a:pt x="238172" y="1701939"/>
                  </a:lnTo>
                  <a:lnTo>
                    <a:pt x="194434" y="1691165"/>
                  </a:lnTo>
                  <a:lnTo>
                    <a:pt x="153647" y="1673924"/>
                  </a:lnTo>
                  <a:lnTo>
                    <a:pt x="116399" y="1650803"/>
                  </a:lnTo>
                  <a:lnTo>
                    <a:pt x="83273" y="1622387"/>
                  </a:lnTo>
                  <a:lnTo>
                    <a:pt x="54857" y="1589261"/>
                  </a:lnTo>
                  <a:lnTo>
                    <a:pt x="31735" y="1552012"/>
                  </a:lnTo>
                  <a:lnTo>
                    <a:pt x="14495" y="1511226"/>
                  </a:lnTo>
                  <a:lnTo>
                    <a:pt x="3721" y="1467487"/>
                  </a:lnTo>
                  <a:lnTo>
                    <a:pt x="0" y="1421383"/>
                  </a:lnTo>
                  <a:lnTo>
                    <a:pt x="0" y="284276"/>
                  </a:lnTo>
                  <a:close/>
                </a:path>
              </a:pathLst>
            </a:custGeom>
            <a:ln w="3546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61642" y="2954586"/>
              <a:ext cx="6688601" cy="1652469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7797102" y="2990047"/>
              <a:ext cx="6594475" cy="1558290"/>
            </a:xfrm>
            <a:custGeom>
              <a:avLst/>
              <a:gdLst/>
              <a:ahLst/>
              <a:cxnLst/>
              <a:rect l="l" t="t" r="r" b="b"/>
              <a:pathLst>
                <a:path w="6594475" h="1558289">
                  <a:moveTo>
                    <a:pt x="0" y="259690"/>
                  </a:moveTo>
                  <a:lnTo>
                    <a:pt x="4183" y="213006"/>
                  </a:lnTo>
                  <a:lnTo>
                    <a:pt x="16245" y="169069"/>
                  </a:lnTo>
                  <a:lnTo>
                    <a:pt x="35451" y="128612"/>
                  </a:lnTo>
                  <a:lnTo>
                    <a:pt x="61070" y="92368"/>
                  </a:lnTo>
                  <a:lnTo>
                    <a:pt x="92368" y="61070"/>
                  </a:lnTo>
                  <a:lnTo>
                    <a:pt x="128612" y="35451"/>
                  </a:lnTo>
                  <a:lnTo>
                    <a:pt x="169069" y="16245"/>
                  </a:lnTo>
                  <a:lnTo>
                    <a:pt x="213006" y="4183"/>
                  </a:lnTo>
                  <a:lnTo>
                    <a:pt x="259690" y="0"/>
                  </a:lnTo>
                  <a:lnTo>
                    <a:pt x="6334584" y="0"/>
                  </a:lnTo>
                  <a:lnTo>
                    <a:pt x="6381268" y="4183"/>
                  </a:lnTo>
                  <a:lnTo>
                    <a:pt x="6425205" y="16245"/>
                  </a:lnTo>
                  <a:lnTo>
                    <a:pt x="6465662" y="35451"/>
                  </a:lnTo>
                  <a:lnTo>
                    <a:pt x="6501906" y="61070"/>
                  </a:lnTo>
                  <a:lnTo>
                    <a:pt x="6533204" y="92368"/>
                  </a:lnTo>
                  <a:lnTo>
                    <a:pt x="6558823" y="128612"/>
                  </a:lnTo>
                  <a:lnTo>
                    <a:pt x="6578030" y="169069"/>
                  </a:lnTo>
                  <a:lnTo>
                    <a:pt x="6590091" y="213006"/>
                  </a:lnTo>
                  <a:lnTo>
                    <a:pt x="6594275" y="259690"/>
                  </a:lnTo>
                  <a:lnTo>
                    <a:pt x="6594275" y="1298453"/>
                  </a:lnTo>
                  <a:lnTo>
                    <a:pt x="6590091" y="1345137"/>
                  </a:lnTo>
                  <a:lnTo>
                    <a:pt x="6578030" y="1389074"/>
                  </a:lnTo>
                  <a:lnTo>
                    <a:pt x="6558823" y="1429531"/>
                  </a:lnTo>
                  <a:lnTo>
                    <a:pt x="6533204" y="1465775"/>
                  </a:lnTo>
                  <a:lnTo>
                    <a:pt x="6501906" y="1497073"/>
                  </a:lnTo>
                  <a:lnTo>
                    <a:pt x="6465662" y="1522692"/>
                  </a:lnTo>
                  <a:lnTo>
                    <a:pt x="6425205" y="1541898"/>
                  </a:lnTo>
                  <a:lnTo>
                    <a:pt x="6381268" y="1553960"/>
                  </a:lnTo>
                  <a:lnTo>
                    <a:pt x="6334584" y="1558144"/>
                  </a:lnTo>
                  <a:lnTo>
                    <a:pt x="259690" y="1558144"/>
                  </a:lnTo>
                  <a:lnTo>
                    <a:pt x="213006" y="1553960"/>
                  </a:lnTo>
                  <a:lnTo>
                    <a:pt x="169069" y="1541898"/>
                  </a:lnTo>
                  <a:lnTo>
                    <a:pt x="128612" y="1522692"/>
                  </a:lnTo>
                  <a:lnTo>
                    <a:pt x="92368" y="1497073"/>
                  </a:lnTo>
                  <a:lnTo>
                    <a:pt x="61070" y="1465775"/>
                  </a:lnTo>
                  <a:lnTo>
                    <a:pt x="35451" y="1429531"/>
                  </a:lnTo>
                  <a:lnTo>
                    <a:pt x="16245" y="1389074"/>
                  </a:lnTo>
                  <a:lnTo>
                    <a:pt x="4183" y="1345137"/>
                  </a:lnTo>
                  <a:lnTo>
                    <a:pt x="0" y="1298453"/>
                  </a:lnTo>
                  <a:lnTo>
                    <a:pt x="0" y="259690"/>
                  </a:lnTo>
                  <a:close/>
                </a:path>
              </a:pathLst>
            </a:custGeom>
            <a:ln w="3546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9238935" y="2646078"/>
              <a:ext cx="3382010" cy="337820"/>
            </a:xfrm>
            <a:custGeom>
              <a:avLst/>
              <a:gdLst/>
              <a:ahLst/>
              <a:cxnLst/>
              <a:rect l="l" t="t" r="r" b="b"/>
              <a:pathLst>
                <a:path w="3382009" h="337819">
                  <a:moveTo>
                    <a:pt x="3325269" y="0"/>
                  </a:moveTo>
                  <a:lnTo>
                    <a:pt x="56264" y="0"/>
                  </a:lnTo>
                  <a:lnTo>
                    <a:pt x="34358" y="4419"/>
                  </a:lnTo>
                  <a:lnTo>
                    <a:pt x="16474" y="16474"/>
                  </a:lnTo>
                  <a:lnTo>
                    <a:pt x="4419" y="34358"/>
                  </a:lnTo>
                  <a:lnTo>
                    <a:pt x="0" y="56264"/>
                  </a:lnTo>
                  <a:lnTo>
                    <a:pt x="0" y="281321"/>
                  </a:lnTo>
                  <a:lnTo>
                    <a:pt x="4419" y="303227"/>
                  </a:lnTo>
                  <a:lnTo>
                    <a:pt x="16474" y="321111"/>
                  </a:lnTo>
                  <a:lnTo>
                    <a:pt x="34358" y="333166"/>
                  </a:lnTo>
                  <a:lnTo>
                    <a:pt x="56264" y="337586"/>
                  </a:lnTo>
                  <a:lnTo>
                    <a:pt x="3325269" y="337586"/>
                  </a:lnTo>
                  <a:lnTo>
                    <a:pt x="3347176" y="333166"/>
                  </a:lnTo>
                  <a:lnTo>
                    <a:pt x="3365059" y="321111"/>
                  </a:lnTo>
                  <a:lnTo>
                    <a:pt x="3377114" y="303227"/>
                  </a:lnTo>
                  <a:lnTo>
                    <a:pt x="3381534" y="281321"/>
                  </a:lnTo>
                  <a:lnTo>
                    <a:pt x="3381534" y="56264"/>
                  </a:lnTo>
                  <a:lnTo>
                    <a:pt x="3377114" y="34358"/>
                  </a:lnTo>
                  <a:lnTo>
                    <a:pt x="3365059" y="16474"/>
                  </a:lnTo>
                  <a:lnTo>
                    <a:pt x="3347176" y="4419"/>
                  </a:lnTo>
                  <a:lnTo>
                    <a:pt x="332526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5" name="object 15" descr=""/>
          <p:cNvGrpSpPr/>
          <p:nvPr/>
        </p:nvGrpSpPr>
        <p:grpSpPr>
          <a:xfrm>
            <a:off x="574463" y="4668048"/>
            <a:ext cx="14114144" cy="12273280"/>
            <a:chOff x="574463" y="4668048"/>
            <a:chExt cx="14114144" cy="12273280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9002" y="4668048"/>
              <a:ext cx="14049537" cy="4717694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670207" y="4699254"/>
              <a:ext cx="13964285" cy="4632325"/>
            </a:xfrm>
            <a:custGeom>
              <a:avLst/>
              <a:gdLst/>
              <a:ahLst/>
              <a:cxnLst/>
              <a:rect l="l" t="t" r="r" b="b"/>
              <a:pathLst>
                <a:path w="13964285" h="4632325">
                  <a:moveTo>
                    <a:pt x="0" y="771979"/>
                  </a:moveTo>
                  <a:lnTo>
                    <a:pt x="1518" y="723158"/>
                  </a:lnTo>
                  <a:lnTo>
                    <a:pt x="6014" y="675143"/>
                  </a:lnTo>
                  <a:lnTo>
                    <a:pt x="13397" y="628026"/>
                  </a:lnTo>
                  <a:lnTo>
                    <a:pt x="23576" y="581897"/>
                  </a:lnTo>
                  <a:lnTo>
                    <a:pt x="36461" y="536846"/>
                  </a:lnTo>
                  <a:lnTo>
                    <a:pt x="51962" y="492963"/>
                  </a:lnTo>
                  <a:lnTo>
                    <a:pt x="69988" y="450340"/>
                  </a:lnTo>
                  <a:lnTo>
                    <a:pt x="90448" y="409066"/>
                  </a:lnTo>
                  <a:lnTo>
                    <a:pt x="113253" y="369233"/>
                  </a:lnTo>
                  <a:lnTo>
                    <a:pt x="138312" y="330929"/>
                  </a:lnTo>
                  <a:lnTo>
                    <a:pt x="165534" y="294247"/>
                  </a:lnTo>
                  <a:lnTo>
                    <a:pt x="194828" y="259275"/>
                  </a:lnTo>
                  <a:lnTo>
                    <a:pt x="226106" y="226106"/>
                  </a:lnTo>
                  <a:lnTo>
                    <a:pt x="259275" y="194828"/>
                  </a:lnTo>
                  <a:lnTo>
                    <a:pt x="294247" y="165534"/>
                  </a:lnTo>
                  <a:lnTo>
                    <a:pt x="330929" y="138312"/>
                  </a:lnTo>
                  <a:lnTo>
                    <a:pt x="369233" y="113253"/>
                  </a:lnTo>
                  <a:lnTo>
                    <a:pt x="409066" y="90448"/>
                  </a:lnTo>
                  <a:lnTo>
                    <a:pt x="450340" y="69988"/>
                  </a:lnTo>
                  <a:lnTo>
                    <a:pt x="492963" y="51962"/>
                  </a:lnTo>
                  <a:lnTo>
                    <a:pt x="536846" y="36461"/>
                  </a:lnTo>
                  <a:lnTo>
                    <a:pt x="581897" y="23576"/>
                  </a:lnTo>
                  <a:lnTo>
                    <a:pt x="628026" y="13397"/>
                  </a:lnTo>
                  <a:lnTo>
                    <a:pt x="675143" y="6014"/>
                  </a:lnTo>
                  <a:lnTo>
                    <a:pt x="723158" y="1518"/>
                  </a:lnTo>
                  <a:lnTo>
                    <a:pt x="771979" y="0"/>
                  </a:lnTo>
                  <a:lnTo>
                    <a:pt x="13191742" y="0"/>
                  </a:lnTo>
                  <a:lnTo>
                    <a:pt x="13240563" y="1518"/>
                  </a:lnTo>
                  <a:lnTo>
                    <a:pt x="13288578" y="6014"/>
                  </a:lnTo>
                  <a:lnTo>
                    <a:pt x="13335695" y="13397"/>
                  </a:lnTo>
                  <a:lnTo>
                    <a:pt x="13381824" y="23576"/>
                  </a:lnTo>
                  <a:lnTo>
                    <a:pt x="13426875" y="36461"/>
                  </a:lnTo>
                  <a:lnTo>
                    <a:pt x="13470758" y="51962"/>
                  </a:lnTo>
                  <a:lnTo>
                    <a:pt x="13513381" y="69988"/>
                  </a:lnTo>
                  <a:lnTo>
                    <a:pt x="13554655" y="90448"/>
                  </a:lnTo>
                  <a:lnTo>
                    <a:pt x="13594489" y="113253"/>
                  </a:lnTo>
                  <a:lnTo>
                    <a:pt x="13632792" y="138312"/>
                  </a:lnTo>
                  <a:lnTo>
                    <a:pt x="13669474" y="165534"/>
                  </a:lnTo>
                  <a:lnTo>
                    <a:pt x="13704446" y="194828"/>
                  </a:lnTo>
                  <a:lnTo>
                    <a:pt x="13737615" y="226106"/>
                  </a:lnTo>
                  <a:lnTo>
                    <a:pt x="13768893" y="259275"/>
                  </a:lnTo>
                  <a:lnTo>
                    <a:pt x="13798187" y="294247"/>
                  </a:lnTo>
                  <a:lnTo>
                    <a:pt x="13825409" y="330929"/>
                  </a:lnTo>
                  <a:lnTo>
                    <a:pt x="13850468" y="369233"/>
                  </a:lnTo>
                  <a:lnTo>
                    <a:pt x="13873273" y="409066"/>
                  </a:lnTo>
                  <a:lnTo>
                    <a:pt x="13893733" y="450340"/>
                  </a:lnTo>
                  <a:lnTo>
                    <a:pt x="13911759" y="492963"/>
                  </a:lnTo>
                  <a:lnTo>
                    <a:pt x="13927260" y="536846"/>
                  </a:lnTo>
                  <a:lnTo>
                    <a:pt x="13940145" y="581897"/>
                  </a:lnTo>
                  <a:lnTo>
                    <a:pt x="13950324" y="628026"/>
                  </a:lnTo>
                  <a:lnTo>
                    <a:pt x="13957707" y="675143"/>
                  </a:lnTo>
                  <a:lnTo>
                    <a:pt x="13962203" y="723158"/>
                  </a:lnTo>
                  <a:lnTo>
                    <a:pt x="13963722" y="771979"/>
                  </a:lnTo>
                  <a:lnTo>
                    <a:pt x="13963722" y="3859899"/>
                  </a:lnTo>
                  <a:lnTo>
                    <a:pt x="13962203" y="3908720"/>
                  </a:lnTo>
                  <a:lnTo>
                    <a:pt x="13957707" y="3956735"/>
                  </a:lnTo>
                  <a:lnTo>
                    <a:pt x="13950324" y="4003852"/>
                  </a:lnTo>
                  <a:lnTo>
                    <a:pt x="13940145" y="4049981"/>
                  </a:lnTo>
                  <a:lnTo>
                    <a:pt x="13927260" y="4095033"/>
                  </a:lnTo>
                  <a:lnTo>
                    <a:pt x="13911759" y="4138915"/>
                  </a:lnTo>
                  <a:lnTo>
                    <a:pt x="13893733" y="4181538"/>
                  </a:lnTo>
                  <a:lnTo>
                    <a:pt x="13873273" y="4222812"/>
                  </a:lnTo>
                  <a:lnTo>
                    <a:pt x="13850468" y="4262646"/>
                  </a:lnTo>
                  <a:lnTo>
                    <a:pt x="13825409" y="4300949"/>
                  </a:lnTo>
                  <a:lnTo>
                    <a:pt x="13798187" y="4337631"/>
                  </a:lnTo>
                  <a:lnTo>
                    <a:pt x="13768893" y="4372603"/>
                  </a:lnTo>
                  <a:lnTo>
                    <a:pt x="13737615" y="4405772"/>
                  </a:lnTo>
                  <a:lnTo>
                    <a:pt x="13704446" y="4437050"/>
                  </a:lnTo>
                  <a:lnTo>
                    <a:pt x="13669474" y="4466345"/>
                  </a:lnTo>
                  <a:lnTo>
                    <a:pt x="13632792" y="4493567"/>
                  </a:lnTo>
                  <a:lnTo>
                    <a:pt x="13594489" y="4518625"/>
                  </a:lnTo>
                  <a:lnTo>
                    <a:pt x="13554655" y="4541430"/>
                  </a:lnTo>
                  <a:lnTo>
                    <a:pt x="13513381" y="4561890"/>
                  </a:lnTo>
                  <a:lnTo>
                    <a:pt x="13470758" y="4579916"/>
                  </a:lnTo>
                  <a:lnTo>
                    <a:pt x="13426875" y="4595417"/>
                  </a:lnTo>
                  <a:lnTo>
                    <a:pt x="13381824" y="4608302"/>
                  </a:lnTo>
                  <a:lnTo>
                    <a:pt x="13335695" y="4618481"/>
                  </a:lnTo>
                  <a:lnTo>
                    <a:pt x="13288578" y="4625864"/>
                  </a:lnTo>
                  <a:lnTo>
                    <a:pt x="13240563" y="4630360"/>
                  </a:lnTo>
                  <a:lnTo>
                    <a:pt x="13191742" y="4631879"/>
                  </a:lnTo>
                  <a:lnTo>
                    <a:pt x="771979" y="4631879"/>
                  </a:lnTo>
                  <a:lnTo>
                    <a:pt x="723158" y="4630360"/>
                  </a:lnTo>
                  <a:lnTo>
                    <a:pt x="675143" y="4625864"/>
                  </a:lnTo>
                  <a:lnTo>
                    <a:pt x="628026" y="4618481"/>
                  </a:lnTo>
                  <a:lnTo>
                    <a:pt x="581897" y="4608302"/>
                  </a:lnTo>
                  <a:lnTo>
                    <a:pt x="536846" y="4595417"/>
                  </a:lnTo>
                  <a:lnTo>
                    <a:pt x="492963" y="4579916"/>
                  </a:lnTo>
                  <a:lnTo>
                    <a:pt x="450340" y="4561890"/>
                  </a:lnTo>
                  <a:lnTo>
                    <a:pt x="409066" y="4541430"/>
                  </a:lnTo>
                  <a:lnTo>
                    <a:pt x="369233" y="4518625"/>
                  </a:lnTo>
                  <a:lnTo>
                    <a:pt x="330929" y="4493567"/>
                  </a:lnTo>
                  <a:lnTo>
                    <a:pt x="294247" y="4466345"/>
                  </a:lnTo>
                  <a:lnTo>
                    <a:pt x="259275" y="4437050"/>
                  </a:lnTo>
                  <a:lnTo>
                    <a:pt x="226106" y="4405772"/>
                  </a:lnTo>
                  <a:lnTo>
                    <a:pt x="194828" y="4372603"/>
                  </a:lnTo>
                  <a:lnTo>
                    <a:pt x="165534" y="4337631"/>
                  </a:lnTo>
                  <a:lnTo>
                    <a:pt x="138312" y="4300949"/>
                  </a:lnTo>
                  <a:lnTo>
                    <a:pt x="113253" y="4262646"/>
                  </a:lnTo>
                  <a:lnTo>
                    <a:pt x="90448" y="4222812"/>
                  </a:lnTo>
                  <a:lnTo>
                    <a:pt x="69988" y="4181538"/>
                  </a:lnTo>
                  <a:lnTo>
                    <a:pt x="51962" y="4138915"/>
                  </a:lnTo>
                  <a:lnTo>
                    <a:pt x="36461" y="4095033"/>
                  </a:lnTo>
                  <a:lnTo>
                    <a:pt x="23576" y="4049981"/>
                  </a:lnTo>
                  <a:lnTo>
                    <a:pt x="13397" y="4003852"/>
                  </a:lnTo>
                  <a:lnTo>
                    <a:pt x="6014" y="3956735"/>
                  </a:lnTo>
                  <a:lnTo>
                    <a:pt x="1518" y="3908720"/>
                  </a:lnTo>
                  <a:lnTo>
                    <a:pt x="0" y="3859899"/>
                  </a:lnTo>
                  <a:lnTo>
                    <a:pt x="0" y="771979"/>
                  </a:lnTo>
                  <a:close/>
                </a:path>
              </a:pathLst>
            </a:custGeom>
            <a:ln w="2695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393583" y="4669467"/>
              <a:ext cx="6087745" cy="422909"/>
            </a:xfrm>
            <a:custGeom>
              <a:avLst/>
              <a:gdLst/>
              <a:ahLst/>
              <a:cxnLst/>
              <a:rect l="l" t="t" r="r" b="b"/>
              <a:pathLst>
                <a:path w="6087745" h="422910">
                  <a:moveTo>
                    <a:pt x="6016738" y="0"/>
                  </a:moveTo>
                  <a:lnTo>
                    <a:pt x="70448" y="0"/>
                  </a:lnTo>
                  <a:lnTo>
                    <a:pt x="43034" y="5538"/>
                  </a:lnTo>
                  <a:lnTo>
                    <a:pt x="20641" y="20641"/>
                  </a:lnTo>
                  <a:lnTo>
                    <a:pt x="5538" y="43034"/>
                  </a:lnTo>
                  <a:lnTo>
                    <a:pt x="0" y="70448"/>
                  </a:lnTo>
                  <a:lnTo>
                    <a:pt x="0" y="352243"/>
                  </a:lnTo>
                  <a:lnTo>
                    <a:pt x="5538" y="379656"/>
                  </a:lnTo>
                  <a:lnTo>
                    <a:pt x="20641" y="402050"/>
                  </a:lnTo>
                  <a:lnTo>
                    <a:pt x="43034" y="417152"/>
                  </a:lnTo>
                  <a:lnTo>
                    <a:pt x="70448" y="422691"/>
                  </a:lnTo>
                  <a:lnTo>
                    <a:pt x="6016738" y="422691"/>
                  </a:lnTo>
                  <a:lnTo>
                    <a:pt x="6044152" y="417152"/>
                  </a:lnTo>
                  <a:lnTo>
                    <a:pt x="6066545" y="402050"/>
                  </a:lnTo>
                  <a:lnTo>
                    <a:pt x="6081648" y="379656"/>
                  </a:lnTo>
                  <a:lnTo>
                    <a:pt x="6087187" y="352243"/>
                  </a:lnTo>
                  <a:lnTo>
                    <a:pt x="6087187" y="70448"/>
                  </a:lnTo>
                  <a:lnTo>
                    <a:pt x="6081648" y="43034"/>
                  </a:lnTo>
                  <a:lnTo>
                    <a:pt x="6066545" y="20641"/>
                  </a:lnTo>
                  <a:lnTo>
                    <a:pt x="6044152" y="5538"/>
                  </a:lnTo>
                  <a:lnTo>
                    <a:pt x="601673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2262" y="9495665"/>
              <a:ext cx="14033939" cy="3368067"/>
            </a:xfrm>
            <a:prstGeom prst="rect">
              <a:avLst/>
            </a:prstGeom>
          </p:spPr>
        </p:pic>
        <p:sp>
          <p:nvSpPr>
            <p:cNvPr id="20" name="object 20" descr=""/>
            <p:cNvSpPr/>
            <p:nvPr/>
          </p:nvSpPr>
          <p:spPr>
            <a:xfrm>
              <a:off x="604959" y="9518365"/>
              <a:ext cx="13965555" cy="3295015"/>
            </a:xfrm>
            <a:custGeom>
              <a:avLst/>
              <a:gdLst/>
              <a:ahLst/>
              <a:cxnLst/>
              <a:rect l="l" t="t" r="r" b="b"/>
              <a:pathLst>
                <a:path w="13965555" h="3295015">
                  <a:moveTo>
                    <a:pt x="0" y="549168"/>
                  </a:moveTo>
                  <a:lnTo>
                    <a:pt x="2015" y="501782"/>
                  </a:lnTo>
                  <a:lnTo>
                    <a:pt x="7952" y="455516"/>
                  </a:lnTo>
                  <a:lnTo>
                    <a:pt x="17646" y="410534"/>
                  </a:lnTo>
                  <a:lnTo>
                    <a:pt x="30932" y="367002"/>
                  </a:lnTo>
                  <a:lnTo>
                    <a:pt x="47645" y="325083"/>
                  </a:lnTo>
                  <a:lnTo>
                    <a:pt x="67620" y="284944"/>
                  </a:lnTo>
                  <a:lnTo>
                    <a:pt x="90693" y="246748"/>
                  </a:lnTo>
                  <a:lnTo>
                    <a:pt x="116698" y="210660"/>
                  </a:lnTo>
                  <a:lnTo>
                    <a:pt x="145471" y="176846"/>
                  </a:lnTo>
                  <a:lnTo>
                    <a:pt x="176846" y="145471"/>
                  </a:lnTo>
                  <a:lnTo>
                    <a:pt x="210660" y="116698"/>
                  </a:lnTo>
                  <a:lnTo>
                    <a:pt x="246748" y="90693"/>
                  </a:lnTo>
                  <a:lnTo>
                    <a:pt x="284944" y="67620"/>
                  </a:lnTo>
                  <a:lnTo>
                    <a:pt x="325083" y="47645"/>
                  </a:lnTo>
                  <a:lnTo>
                    <a:pt x="367002" y="30932"/>
                  </a:lnTo>
                  <a:lnTo>
                    <a:pt x="410534" y="17646"/>
                  </a:lnTo>
                  <a:lnTo>
                    <a:pt x="455516" y="7952"/>
                  </a:lnTo>
                  <a:lnTo>
                    <a:pt x="501782" y="2015"/>
                  </a:lnTo>
                  <a:lnTo>
                    <a:pt x="549168" y="0"/>
                  </a:lnTo>
                  <a:lnTo>
                    <a:pt x="13415972" y="0"/>
                  </a:lnTo>
                  <a:lnTo>
                    <a:pt x="13463357" y="2015"/>
                  </a:lnTo>
                  <a:lnTo>
                    <a:pt x="13509624" y="7952"/>
                  </a:lnTo>
                  <a:lnTo>
                    <a:pt x="13554605" y="17646"/>
                  </a:lnTo>
                  <a:lnTo>
                    <a:pt x="13598138" y="30932"/>
                  </a:lnTo>
                  <a:lnTo>
                    <a:pt x="13640056" y="47645"/>
                  </a:lnTo>
                  <a:lnTo>
                    <a:pt x="13680196" y="67620"/>
                  </a:lnTo>
                  <a:lnTo>
                    <a:pt x="13718392" y="90693"/>
                  </a:lnTo>
                  <a:lnTo>
                    <a:pt x="13754479" y="116698"/>
                  </a:lnTo>
                  <a:lnTo>
                    <a:pt x="13788293" y="145471"/>
                  </a:lnTo>
                  <a:lnTo>
                    <a:pt x="13819669" y="176846"/>
                  </a:lnTo>
                  <a:lnTo>
                    <a:pt x="13848442" y="210660"/>
                  </a:lnTo>
                  <a:lnTo>
                    <a:pt x="13874447" y="246748"/>
                  </a:lnTo>
                  <a:lnTo>
                    <a:pt x="13897519" y="284944"/>
                  </a:lnTo>
                  <a:lnTo>
                    <a:pt x="13917495" y="325083"/>
                  </a:lnTo>
                  <a:lnTo>
                    <a:pt x="13934207" y="367002"/>
                  </a:lnTo>
                  <a:lnTo>
                    <a:pt x="13947493" y="410534"/>
                  </a:lnTo>
                  <a:lnTo>
                    <a:pt x="13957187" y="455516"/>
                  </a:lnTo>
                  <a:lnTo>
                    <a:pt x="13963124" y="501782"/>
                  </a:lnTo>
                  <a:lnTo>
                    <a:pt x="13965140" y="549168"/>
                  </a:lnTo>
                  <a:lnTo>
                    <a:pt x="13965140" y="2745841"/>
                  </a:lnTo>
                  <a:lnTo>
                    <a:pt x="13963124" y="2793227"/>
                  </a:lnTo>
                  <a:lnTo>
                    <a:pt x="13957187" y="2839493"/>
                  </a:lnTo>
                  <a:lnTo>
                    <a:pt x="13947493" y="2884475"/>
                  </a:lnTo>
                  <a:lnTo>
                    <a:pt x="13934207" y="2928007"/>
                  </a:lnTo>
                  <a:lnTo>
                    <a:pt x="13917495" y="2969926"/>
                  </a:lnTo>
                  <a:lnTo>
                    <a:pt x="13897519" y="3010065"/>
                  </a:lnTo>
                  <a:lnTo>
                    <a:pt x="13874447" y="3048261"/>
                  </a:lnTo>
                  <a:lnTo>
                    <a:pt x="13848442" y="3084349"/>
                  </a:lnTo>
                  <a:lnTo>
                    <a:pt x="13819669" y="3118163"/>
                  </a:lnTo>
                  <a:lnTo>
                    <a:pt x="13788293" y="3149538"/>
                  </a:lnTo>
                  <a:lnTo>
                    <a:pt x="13754479" y="3178311"/>
                  </a:lnTo>
                  <a:lnTo>
                    <a:pt x="13718392" y="3204317"/>
                  </a:lnTo>
                  <a:lnTo>
                    <a:pt x="13680196" y="3227389"/>
                  </a:lnTo>
                  <a:lnTo>
                    <a:pt x="13640056" y="3247364"/>
                  </a:lnTo>
                  <a:lnTo>
                    <a:pt x="13598138" y="3264077"/>
                  </a:lnTo>
                  <a:lnTo>
                    <a:pt x="13554605" y="3277363"/>
                  </a:lnTo>
                  <a:lnTo>
                    <a:pt x="13509624" y="3287057"/>
                  </a:lnTo>
                  <a:lnTo>
                    <a:pt x="13463357" y="3292994"/>
                  </a:lnTo>
                  <a:lnTo>
                    <a:pt x="13415972" y="3295010"/>
                  </a:lnTo>
                  <a:lnTo>
                    <a:pt x="549168" y="3295010"/>
                  </a:lnTo>
                  <a:lnTo>
                    <a:pt x="501782" y="3292994"/>
                  </a:lnTo>
                  <a:lnTo>
                    <a:pt x="455516" y="3287057"/>
                  </a:lnTo>
                  <a:lnTo>
                    <a:pt x="410534" y="3277363"/>
                  </a:lnTo>
                  <a:lnTo>
                    <a:pt x="367002" y="3264077"/>
                  </a:lnTo>
                  <a:lnTo>
                    <a:pt x="325083" y="3247364"/>
                  </a:lnTo>
                  <a:lnTo>
                    <a:pt x="284944" y="3227389"/>
                  </a:lnTo>
                  <a:lnTo>
                    <a:pt x="246748" y="3204317"/>
                  </a:lnTo>
                  <a:lnTo>
                    <a:pt x="210660" y="3178311"/>
                  </a:lnTo>
                  <a:lnTo>
                    <a:pt x="176846" y="3149538"/>
                  </a:lnTo>
                  <a:lnTo>
                    <a:pt x="145471" y="3118163"/>
                  </a:lnTo>
                  <a:lnTo>
                    <a:pt x="116698" y="3084349"/>
                  </a:lnTo>
                  <a:lnTo>
                    <a:pt x="90693" y="3048261"/>
                  </a:lnTo>
                  <a:lnTo>
                    <a:pt x="67620" y="3010065"/>
                  </a:lnTo>
                  <a:lnTo>
                    <a:pt x="47645" y="2969926"/>
                  </a:lnTo>
                  <a:lnTo>
                    <a:pt x="30932" y="2928007"/>
                  </a:lnTo>
                  <a:lnTo>
                    <a:pt x="17646" y="2884475"/>
                  </a:lnTo>
                  <a:lnTo>
                    <a:pt x="7952" y="2839493"/>
                  </a:lnTo>
                  <a:lnTo>
                    <a:pt x="2015" y="2793227"/>
                  </a:lnTo>
                  <a:lnTo>
                    <a:pt x="0" y="2745841"/>
                  </a:lnTo>
                  <a:lnTo>
                    <a:pt x="0" y="549168"/>
                  </a:lnTo>
                  <a:close/>
                </a:path>
              </a:pathLst>
            </a:custGeom>
            <a:ln w="2695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477979" y="9345317"/>
              <a:ext cx="6086475" cy="422909"/>
            </a:xfrm>
            <a:custGeom>
              <a:avLst/>
              <a:gdLst/>
              <a:ahLst/>
              <a:cxnLst/>
              <a:rect l="l" t="t" r="r" b="b"/>
              <a:pathLst>
                <a:path w="6086475" h="422909">
                  <a:moveTo>
                    <a:pt x="6016029" y="0"/>
                  </a:moveTo>
                  <a:lnTo>
                    <a:pt x="70448" y="0"/>
                  </a:lnTo>
                  <a:lnTo>
                    <a:pt x="43034" y="5538"/>
                  </a:lnTo>
                  <a:lnTo>
                    <a:pt x="20641" y="20641"/>
                  </a:lnTo>
                  <a:lnTo>
                    <a:pt x="5538" y="43034"/>
                  </a:lnTo>
                  <a:lnTo>
                    <a:pt x="0" y="70448"/>
                  </a:lnTo>
                  <a:lnTo>
                    <a:pt x="0" y="352243"/>
                  </a:lnTo>
                  <a:lnTo>
                    <a:pt x="5538" y="379656"/>
                  </a:lnTo>
                  <a:lnTo>
                    <a:pt x="20641" y="402050"/>
                  </a:lnTo>
                  <a:lnTo>
                    <a:pt x="43034" y="417152"/>
                  </a:lnTo>
                  <a:lnTo>
                    <a:pt x="70448" y="422691"/>
                  </a:lnTo>
                  <a:lnTo>
                    <a:pt x="6016029" y="422691"/>
                  </a:lnTo>
                  <a:lnTo>
                    <a:pt x="6043442" y="417152"/>
                  </a:lnTo>
                  <a:lnTo>
                    <a:pt x="6065836" y="402050"/>
                  </a:lnTo>
                  <a:lnTo>
                    <a:pt x="6080938" y="379656"/>
                  </a:lnTo>
                  <a:lnTo>
                    <a:pt x="6086477" y="352243"/>
                  </a:lnTo>
                  <a:lnTo>
                    <a:pt x="6086477" y="70448"/>
                  </a:lnTo>
                  <a:lnTo>
                    <a:pt x="6080938" y="43034"/>
                  </a:lnTo>
                  <a:lnTo>
                    <a:pt x="6065836" y="20641"/>
                  </a:lnTo>
                  <a:lnTo>
                    <a:pt x="6043442" y="5538"/>
                  </a:lnTo>
                  <a:lnTo>
                    <a:pt x="601602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4463" y="12809829"/>
              <a:ext cx="14050246" cy="4131173"/>
            </a:xfrm>
            <a:prstGeom prst="rect">
              <a:avLst/>
            </a:prstGeom>
          </p:spPr>
        </p:pic>
        <p:sp>
          <p:nvSpPr>
            <p:cNvPr id="23" name="object 23" descr=""/>
            <p:cNvSpPr/>
            <p:nvPr/>
          </p:nvSpPr>
          <p:spPr>
            <a:xfrm>
              <a:off x="605669" y="12841035"/>
              <a:ext cx="13964919" cy="4045585"/>
            </a:xfrm>
            <a:custGeom>
              <a:avLst/>
              <a:gdLst/>
              <a:ahLst/>
              <a:cxnLst/>
              <a:rect l="l" t="t" r="r" b="b"/>
              <a:pathLst>
                <a:path w="13964919" h="4045584">
                  <a:moveTo>
                    <a:pt x="0" y="674226"/>
                  </a:moveTo>
                  <a:lnTo>
                    <a:pt x="1693" y="626079"/>
                  </a:lnTo>
                  <a:lnTo>
                    <a:pt x="6695" y="578845"/>
                  </a:lnTo>
                  <a:lnTo>
                    <a:pt x="14894" y="532638"/>
                  </a:lnTo>
                  <a:lnTo>
                    <a:pt x="26175" y="487573"/>
                  </a:lnTo>
                  <a:lnTo>
                    <a:pt x="40423" y="443763"/>
                  </a:lnTo>
                  <a:lnTo>
                    <a:pt x="57524" y="401323"/>
                  </a:lnTo>
                  <a:lnTo>
                    <a:pt x="77365" y="360367"/>
                  </a:lnTo>
                  <a:lnTo>
                    <a:pt x="99831" y="321008"/>
                  </a:lnTo>
                  <a:lnTo>
                    <a:pt x="124807" y="283362"/>
                  </a:lnTo>
                  <a:lnTo>
                    <a:pt x="152181" y="247542"/>
                  </a:lnTo>
                  <a:lnTo>
                    <a:pt x="181838" y="213663"/>
                  </a:lnTo>
                  <a:lnTo>
                    <a:pt x="213663" y="181838"/>
                  </a:lnTo>
                  <a:lnTo>
                    <a:pt x="247542" y="152181"/>
                  </a:lnTo>
                  <a:lnTo>
                    <a:pt x="283362" y="124807"/>
                  </a:lnTo>
                  <a:lnTo>
                    <a:pt x="321008" y="99831"/>
                  </a:lnTo>
                  <a:lnTo>
                    <a:pt x="360367" y="77365"/>
                  </a:lnTo>
                  <a:lnTo>
                    <a:pt x="401323" y="57524"/>
                  </a:lnTo>
                  <a:lnTo>
                    <a:pt x="443763" y="40423"/>
                  </a:lnTo>
                  <a:lnTo>
                    <a:pt x="487573" y="26175"/>
                  </a:lnTo>
                  <a:lnTo>
                    <a:pt x="532638" y="14894"/>
                  </a:lnTo>
                  <a:lnTo>
                    <a:pt x="578845" y="6695"/>
                  </a:lnTo>
                  <a:lnTo>
                    <a:pt x="626079" y="1693"/>
                  </a:lnTo>
                  <a:lnTo>
                    <a:pt x="674226" y="0"/>
                  </a:lnTo>
                  <a:lnTo>
                    <a:pt x="13290204" y="0"/>
                  </a:lnTo>
                  <a:lnTo>
                    <a:pt x="13338352" y="1693"/>
                  </a:lnTo>
                  <a:lnTo>
                    <a:pt x="13385586" y="6695"/>
                  </a:lnTo>
                  <a:lnTo>
                    <a:pt x="13431792" y="14894"/>
                  </a:lnTo>
                  <a:lnTo>
                    <a:pt x="13476858" y="26175"/>
                  </a:lnTo>
                  <a:lnTo>
                    <a:pt x="13520667" y="40423"/>
                  </a:lnTo>
                  <a:lnTo>
                    <a:pt x="13563107" y="57524"/>
                  </a:lnTo>
                  <a:lnTo>
                    <a:pt x="13604064" y="77365"/>
                  </a:lnTo>
                  <a:lnTo>
                    <a:pt x="13643422" y="99831"/>
                  </a:lnTo>
                  <a:lnTo>
                    <a:pt x="13681068" y="124807"/>
                  </a:lnTo>
                  <a:lnTo>
                    <a:pt x="13716888" y="152181"/>
                  </a:lnTo>
                  <a:lnTo>
                    <a:pt x="13750768" y="181838"/>
                  </a:lnTo>
                  <a:lnTo>
                    <a:pt x="13782593" y="213663"/>
                  </a:lnTo>
                  <a:lnTo>
                    <a:pt x="13812249" y="247542"/>
                  </a:lnTo>
                  <a:lnTo>
                    <a:pt x="13839623" y="283362"/>
                  </a:lnTo>
                  <a:lnTo>
                    <a:pt x="13864600" y="321008"/>
                  </a:lnTo>
                  <a:lnTo>
                    <a:pt x="13887066" y="360367"/>
                  </a:lnTo>
                  <a:lnTo>
                    <a:pt x="13906906" y="401323"/>
                  </a:lnTo>
                  <a:lnTo>
                    <a:pt x="13924008" y="443763"/>
                  </a:lnTo>
                  <a:lnTo>
                    <a:pt x="13938256" y="487573"/>
                  </a:lnTo>
                  <a:lnTo>
                    <a:pt x="13949536" y="532638"/>
                  </a:lnTo>
                  <a:lnTo>
                    <a:pt x="13957735" y="578845"/>
                  </a:lnTo>
                  <a:lnTo>
                    <a:pt x="13962738" y="626079"/>
                  </a:lnTo>
                  <a:lnTo>
                    <a:pt x="13964431" y="674226"/>
                  </a:lnTo>
                  <a:lnTo>
                    <a:pt x="13964431" y="3371132"/>
                  </a:lnTo>
                  <a:lnTo>
                    <a:pt x="13962738" y="3419279"/>
                  </a:lnTo>
                  <a:lnTo>
                    <a:pt x="13957735" y="3466513"/>
                  </a:lnTo>
                  <a:lnTo>
                    <a:pt x="13949536" y="3512720"/>
                  </a:lnTo>
                  <a:lnTo>
                    <a:pt x="13938256" y="3557785"/>
                  </a:lnTo>
                  <a:lnTo>
                    <a:pt x="13924008" y="3601595"/>
                  </a:lnTo>
                  <a:lnTo>
                    <a:pt x="13906906" y="3644035"/>
                  </a:lnTo>
                  <a:lnTo>
                    <a:pt x="13887066" y="3684991"/>
                  </a:lnTo>
                  <a:lnTo>
                    <a:pt x="13864600" y="3724350"/>
                  </a:lnTo>
                  <a:lnTo>
                    <a:pt x="13839623" y="3761996"/>
                  </a:lnTo>
                  <a:lnTo>
                    <a:pt x="13812249" y="3797816"/>
                  </a:lnTo>
                  <a:lnTo>
                    <a:pt x="13782593" y="3831695"/>
                  </a:lnTo>
                  <a:lnTo>
                    <a:pt x="13750768" y="3863520"/>
                  </a:lnTo>
                  <a:lnTo>
                    <a:pt x="13716888" y="3893177"/>
                  </a:lnTo>
                  <a:lnTo>
                    <a:pt x="13681068" y="3920551"/>
                  </a:lnTo>
                  <a:lnTo>
                    <a:pt x="13643422" y="3945527"/>
                  </a:lnTo>
                  <a:lnTo>
                    <a:pt x="13604064" y="3967993"/>
                  </a:lnTo>
                  <a:lnTo>
                    <a:pt x="13563107" y="3987834"/>
                  </a:lnTo>
                  <a:lnTo>
                    <a:pt x="13520667" y="4004935"/>
                  </a:lnTo>
                  <a:lnTo>
                    <a:pt x="13476858" y="4019183"/>
                  </a:lnTo>
                  <a:lnTo>
                    <a:pt x="13431792" y="4030464"/>
                  </a:lnTo>
                  <a:lnTo>
                    <a:pt x="13385586" y="4038662"/>
                  </a:lnTo>
                  <a:lnTo>
                    <a:pt x="13338352" y="4043665"/>
                  </a:lnTo>
                  <a:lnTo>
                    <a:pt x="13290204" y="4045358"/>
                  </a:lnTo>
                  <a:lnTo>
                    <a:pt x="674226" y="4045358"/>
                  </a:lnTo>
                  <a:lnTo>
                    <a:pt x="626079" y="4043665"/>
                  </a:lnTo>
                  <a:lnTo>
                    <a:pt x="578845" y="4038662"/>
                  </a:lnTo>
                  <a:lnTo>
                    <a:pt x="532638" y="4030464"/>
                  </a:lnTo>
                  <a:lnTo>
                    <a:pt x="487573" y="4019183"/>
                  </a:lnTo>
                  <a:lnTo>
                    <a:pt x="443763" y="4004935"/>
                  </a:lnTo>
                  <a:lnTo>
                    <a:pt x="401323" y="3987834"/>
                  </a:lnTo>
                  <a:lnTo>
                    <a:pt x="360367" y="3967993"/>
                  </a:lnTo>
                  <a:lnTo>
                    <a:pt x="321008" y="3945527"/>
                  </a:lnTo>
                  <a:lnTo>
                    <a:pt x="283362" y="3920551"/>
                  </a:lnTo>
                  <a:lnTo>
                    <a:pt x="247542" y="3893177"/>
                  </a:lnTo>
                  <a:lnTo>
                    <a:pt x="213663" y="3863520"/>
                  </a:lnTo>
                  <a:lnTo>
                    <a:pt x="181838" y="3831695"/>
                  </a:lnTo>
                  <a:lnTo>
                    <a:pt x="152181" y="3797816"/>
                  </a:lnTo>
                  <a:lnTo>
                    <a:pt x="124807" y="3761996"/>
                  </a:lnTo>
                  <a:lnTo>
                    <a:pt x="99831" y="3724350"/>
                  </a:lnTo>
                  <a:lnTo>
                    <a:pt x="77365" y="3684991"/>
                  </a:lnTo>
                  <a:lnTo>
                    <a:pt x="57524" y="3644035"/>
                  </a:lnTo>
                  <a:lnTo>
                    <a:pt x="40423" y="3601595"/>
                  </a:lnTo>
                  <a:lnTo>
                    <a:pt x="26175" y="3557785"/>
                  </a:lnTo>
                  <a:lnTo>
                    <a:pt x="14894" y="3512720"/>
                  </a:lnTo>
                  <a:lnTo>
                    <a:pt x="6695" y="3466513"/>
                  </a:lnTo>
                  <a:lnTo>
                    <a:pt x="1693" y="3419279"/>
                  </a:lnTo>
                  <a:lnTo>
                    <a:pt x="0" y="3371132"/>
                  </a:lnTo>
                  <a:lnTo>
                    <a:pt x="0" y="674226"/>
                  </a:lnTo>
                  <a:close/>
                </a:path>
              </a:pathLst>
            </a:custGeom>
            <a:ln w="2695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0238402" y="2630127"/>
            <a:ext cx="1383030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150" spc="-10">
                <a:solidFill>
                  <a:srgbClr val="FFFFFF"/>
                </a:solidFill>
                <a:latin typeface="Arial MT"/>
                <a:cs typeface="Arial MT"/>
              </a:rPr>
              <a:t>OBJETIVO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2196436" y="2675156"/>
            <a:ext cx="3381375" cy="339090"/>
          </a:xfrm>
          <a:custGeom>
            <a:avLst/>
            <a:gdLst/>
            <a:ahLst/>
            <a:cxnLst/>
            <a:rect l="l" t="t" r="r" b="b"/>
            <a:pathLst>
              <a:path w="3381375" h="339089">
                <a:moveTo>
                  <a:pt x="3324324" y="0"/>
                </a:moveTo>
                <a:lnTo>
                  <a:pt x="56500" y="0"/>
                </a:lnTo>
                <a:lnTo>
                  <a:pt x="34507" y="4439"/>
                </a:lnTo>
                <a:lnTo>
                  <a:pt x="16548" y="16548"/>
                </a:lnTo>
                <a:lnTo>
                  <a:pt x="4439" y="34507"/>
                </a:lnTo>
                <a:lnTo>
                  <a:pt x="0" y="56500"/>
                </a:lnTo>
                <a:lnTo>
                  <a:pt x="0" y="282503"/>
                </a:lnTo>
                <a:lnTo>
                  <a:pt x="4439" y="304496"/>
                </a:lnTo>
                <a:lnTo>
                  <a:pt x="16548" y="322456"/>
                </a:lnTo>
                <a:lnTo>
                  <a:pt x="34507" y="334564"/>
                </a:lnTo>
                <a:lnTo>
                  <a:pt x="56500" y="339004"/>
                </a:lnTo>
                <a:lnTo>
                  <a:pt x="3324324" y="339004"/>
                </a:lnTo>
                <a:lnTo>
                  <a:pt x="3346317" y="334564"/>
                </a:lnTo>
                <a:lnTo>
                  <a:pt x="3364276" y="322456"/>
                </a:lnTo>
                <a:lnTo>
                  <a:pt x="3376385" y="304496"/>
                </a:lnTo>
                <a:lnTo>
                  <a:pt x="3380824" y="282503"/>
                </a:lnTo>
                <a:lnTo>
                  <a:pt x="3380824" y="56500"/>
                </a:lnTo>
                <a:lnTo>
                  <a:pt x="3376385" y="34507"/>
                </a:lnTo>
                <a:lnTo>
                  <a:pt x="3364276" y="16548"/>
                </a:lnTo>
                <a:lnTo>
                  <a:pt x="3346317" y="4439"/>
                </a:lnTo>
                <a:lnTo>
                  <a:pt x="3324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2814937" y="2659618"/>
            <a:ext cx="2144395" cy="3549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150" spc="-10">
                <a:solidFill>
                  <a:srgbClr val="FFFFFF"/>
                </a:solidFill>
                <a:latin typeface="Arial MT"/>
                <a:cs typeface="Arial MT"/>
              </a:rPr>
              <a:t>IDENTIFICAÇÃO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283625" y="14322945"/>
            <a:ext cx="3855720" cy="5930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  <a:tabLst>
                <a:tab pos="622935" algn="l"/>
                <a:tab pos="2259330" algn="l"/>
                <a:tab pos="3710940" algn="l"/>
              </a:tabLst>
            </a:pPr>
            <a:r>
              <a:rPr dirty="0" sz="1850">
                <a:latin typeface="Arial MT"/>
                <a:cs typeface="Arial MT"/>
              </a:rPr>
              <a:t>Práticas</a:t>
            </a:r>
            <a:r>
              <a:rPr dirty="0" sz="1850" spc="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como</a:t>
            </a:r>
            <a:r>
              <a:rPr dirty="0" sz="1850" spc="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reversa,</a:t>
            </a:r>
            <a:r>
              <a:rPr dirty="0" sz="1850" spc="60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uso de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embalagens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recicláveis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50">
                <a:latin typeface="Arial MT"/>
                <a:cs typeface="Arial MT"/>
              </a:rPr>
              <a:t>e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283625" y="14890317"/>
            <a:ext cx="3856354" cy="5930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  <a:tabLst>
                <a:tab pos="1223010" algn="l"/>
                <a:tab pos="1473200" algn="l"/>
                <a:tab pos="2066289" algn="l"/>
                <a:tab pos="2525395" algn="l"/>
                <a:tab pos="2855595" algn="l"/>
                <a:tab pos="2922270" algn="l"/>
                <a:tab pos="3711575" algn="l"/>
              </a:tabLst>
            </a:pPr>
            <a:r>
              <a:rPr dirty="0" sz="1850" spc="-10">
                <a:latin typeface="Arial MT"/>
                <a:cs typeface="Arial MT"/>
              </a:rPr>
              <a:t>otimização</a:t>
            </a:r>
            <a:r>
              <a:rPr dirty="0" sz="1850">
                <a:latin typeface="Arial MT"/>
                <a:cs typeface="Arial MT"/>
              </a:rPr>
              <a:t>		</a:t>
            </a:r>
            <a:r>
              <a:rPr dirty="0" sz="1850" spc="-25">
                <a:latin typeface="Arial MT"/>
                <a:cs typeface="Arial MT"/>
              </a:rPr>
              <a:t>de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rotas</a:t>
            </a:r>
            <a:r>
              <a:rPr dirty="0" sz="1850">
                <a:latin typeface="Arial MT"/>
                <a:cs typeface="Arial MT"/>
              </a:rPr>
              <a:t>		</a:t>
            </a:r>
            <a:r>
              <a:rPr dirty="0" sz="1850" spc="-10">
                <a:latin typeface="Arial MT"/>
                <a:cs typeface="Arial MT"/>
              </a:rPr>
              <a:t>reduzem impactos,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fortalecem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50">
                <a:latin typeface="Arial MT"/>
                <a:cs typeface="Arial MT"/>
              </a:rPr>
              <a:t>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marca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50">
                <a:latin typeface="Arial MT"/>
                <a:cs typeface="Arial MT"/>
              </a:rPr>
              <a:t>e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283625" y="15457689"/>
            <a:ext cx="3856990" cy="11601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600"/>
              </a:lnSpc>
              <a:spcBef>
                <a:spcPts val="95"/>
              </a:spcBef>
            </a:pPr>
            <a:r>
              <a:rPr dirty="0" sz="1850">
                <a:latin typeface="Arial MT"/>
                <a:cs typeface="Arial MT"/>
              </a:rPr>
              <a:t>geram</a:t>
            </a:r>
            <a:r>
              <a:rPr dirty="0" sz="1850" spc="7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economia.</a:t>
            </a:r>
            <a:r>
              <a:rPr dirty="0" sz="1850" spc="7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2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Natura</a:t>
            </a:r>
            <a:r>
              <a:rPr dirty="0" sz="1850" spc="7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é</a:t>
            </a:r>
            <a:r>
              <a:rPr dirty="0" sz="1850" spc="70">
                <a:latin typeface="Arial MT"/>
                <a:cs typeface="Arial MT"/>
              </a:rPr>
              <a:t>  </a:t>
            </a:r>
            <a:r>
              <a:rPr dirty="0" sz="1850" spc="-25">
                <a:latin typeface="Arial MT"/>
                <a:cs typeface="Arial MT"/>
              </a:rPr>
              <a:t>um </a:t>
            </a:r>
            <a:r>
              <a:rPr dirty="0" sz="1850">
                <a:latin typeface="Arial MT"/>
                <a:cs typeface="Arial MT"/>
              </a:rPr>
              <a:t>exemplo</a:t>
            </a:r>
            <a:r>
              <a:rPr dirty="0" sz="1850" spc="13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3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sucesso,</a:t>
            </a:r>
            <a:r>
              <a:rPr dirty="0" sz="1850" spc="13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com</a:t>
            </a:r>
            <a:r>
              <a:rPr dirty="0" sz="1850" spc="135">
                <a:latin typeface="Arial MT"/>
                <a:cs typeface="Arial MT"/>
              </a:rPr>
              <a:t>  </a:t>
            </a:r>
            <a:r>
              <a:rPr dirty="0" sz="1850" spc="-10">
                <a:latin typeface="Arial MT"/>
                <a:cs typeface="Arial MT"/>
              </a:rPr>
              <a:t>ações </a:t>
            </a:r>
            <a:r>
              <a:rPr dirty="0" sz="1850">
                <a:latin typeface="Arial MT"/>
                <a:cs typeface="Arial MT"/>
              </a:rPr>
              <a:t>que</a:t>
            </a:r>
            <a:r>
              <a:rPr dirty="0" sz="1850" spc="2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promovem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2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economia</a:t>
            </a:r>
            <a:r>
              <a:rPr dirty="0" sz="1850" spc="27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circular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-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-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impacto social</a:t>
            </a:r>
            <a:r>
              <a:rPr dirty="0" sz="1850" spc="-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positivo.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4529042" y="12537492"/>
            <a:ext cx="6087745" cy="422909"/>
          </a:xfrm>
          <a:custGeom>
            <a:avLst/>
            <a:gdLst/>
            <a:ahLst/>
            <a:cxnLst/>
            <a:rect l="l" t="t" r="r" b="b"/>
            <a:pathLst>
              <a:path w="6087745" h="422909">
                <a:moveTo>
                  <a:pt x="6016738" y="0"/>
                </a:moveTo>
                <a:lnTo>
                  <a:pt x="70448" y="0"/>
                </a:lnTo>
                <a:lnTo>
                  <a:pt x="43034" y="5538"/>
                </a:lnTo>
                <a:lnTo>
                  <a:pt x="20641" y="20641"/>
                </a:lnTo>
                <a:lnTo>
                  <a:pt x="5538" y="43034"/>
                </a:lnTo>
                <a:lnTo>
                  <a:pt x="0" y="70448"/>
                </a:lnTo>
                <a:lnTo>
                  <a:pt x="0" y="352243"/>
                </a:lnTo>
                <a:lnTo>
                  <a:pt x="5538" y="379656"/>
                </a:lnTo>
                <a:lnTo>
                  <a:pt x="20641" y="402050"/>
                </a:lnTo>
                <a:lnTo>
                  <a:pt x="43034" y="417152"/>
                </a:lnTo>
                <a:lnTo>
                  <a:pt x="70448" y="422691"/>
                </a:lnTo>
                <a:lnTo>
                  <a:pt x="6016738" y="422691"/>
                </a:lnTo>
                <a:lnTo>
                  <a:pt x="6044152" y="417152"/>
                </a:lnTo>
                <a:lnTo>
                  <a:pt x="6066545" y="402050"/>
                </a:lnTo>
                <a:lnTo>
                  <a:pt x="6081648" y="379656"/>
                </a:lnTo>
                <a:lnTo>
                  <a:pt x="6087187" y="352243"/>
                </a:lnTo>
                <a:lnTo>
                  <a:pt x="6087187" y="70448"/>
                </a:lnTo>
                <a:lnTo>
                  <a:pt x="6081648" y="43034"/>
                </a:lnTo>
                <a:lnTo>
                  <a:pt x="6066545" y="20641"/>
                </a:lnTo>
                <a:lnTo>
                  <a:pt x="6044152" y="5538"/>
                </a:lnTo>
                <a:lnTo>
                  <a:pt x="60167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797518" y="4499518"/>
            <a:ext cx="13580744" cy="848804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algn="ctr" marR="292735">
              <a:lnSpc>
                <a:spcPct val="100000"/>
              </a:lnSpc>
              <a:spcBef>
                <a:spcPts val="1060"/>
              </a:spcBef>
            </a:pPr>
            <a:r>
              <a:rPr dirty="0" sz="3100" spc="-10">
                <a:solidFill>
                  <a:srgbClr val="FFFFFF"/>
                </a:solidFill>
                <a:latin typeface="Arial MT"/>
                <a:cs typeface="Arial MT"/>
              </a:rPr>
              <a:t>FUNDAMENTAÇÃO</a:t>
            </a:r>
            <a:r>
              <a:rPr dirty="0" sz="3100" spc="-18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100" spc="-10">
                <a:solidFill>
                  <a:srgbClr val="FFFFFF"/>
                </a:solidFill>
                <a:latin typeface="Arial MT"/>
                <a:cs typeface="Arial MT"/>
              </a:rPr>
              <a:t>TEÓRICA</a:t>
            </a:r>
            <a:endParaRPr sz="3100">
              <a:latin typeface="Arial MT"/>
              <a:cs typeface="Arial MT"/>
            </a:endParaRPr>
          </a:p>
          <a:p>
            <a:pPr algn="just" marL="12700" marR="5080">
              <a:lnSpc>
                <a:spcPct val="100600"/>
              </a:lnSpc>
              <a:spcBef>
                <a:spcPts val="570"/>
              </a:spcBef>
            </a:pPr>
            <a:r>
              <a:rPr dirty="0" sz="1850">
                <a:latin typeface="Arial MT"/>
                <a:cs typeface="Arial MT"/>
              </a:rPr>
              <a:t>Na</a:t>
            </a:r>
            <a:r>
              <a:rPr dirty="0" sz="1850" spc="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prática,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sustentável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se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traduz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em</a:t>
            </a:r>
            <a:r>
              <a:rPr dirty="0" sz="1850" spc="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ações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como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uso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combustíveis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menos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poluentes,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otimização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rotas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 spc="-20">
                <a:latin typeface="Arial MT"/>
                <a:cs typeface="Arial MT"/>
              </a:rPr>
              <a:t>para </a:t>
            </a:r>
            <a:r>
              <a:rPr dirty="0" sz="1850">
                <a:latin typeface="Arial MT"/>
                <a:cs typeface="Arial MT"/>
              </a:rPr>
              <a:t>reduzir</a:t>
            </a:r>
            <a:r>
              <a:rPr dirty="0" sz="1850" spc="3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deslocamentos</a:t>
            </a:r>
            <a:r>
              <a:rPr dirty="0" sz="1850" spc="3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desnecessários,</a:t>
            </a:r>
            <a:r>
              <a:rPr dirty="0" sz="1850" spc="3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3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escolha</a:t>
            </a:r>
            <a:r>
              <a:rPr dirty="0" sz="1850" spc="3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por</a:t>
            </a:r>
            <a:r>
              <a:rPr dirty="0" sz="1850" spc="3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embalagens</a:t>
            </a:r>
            <a:r>
              <a:rPr dirty="0" sz="1850" spc="3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recicláveis</a:t>
            </a:r>
            <a:r>
              <a:rPr dirty="0" sz="1850" spc="3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3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reutilizáveis,</a:t>
            </a:r>
            <a:r>
              <a:rPr dirty="0" sz="1850" spc="3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3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implantação</a:t>
            </a:r>
            <a:r>
              <a:rPr dirty="0" sz="1850" spc="3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3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sistemas</a:t>
            </a:r>
            <a:r>
              <a:rPr dirty="0" sz="1850" spc="355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de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3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reversa,</a:t>
            </a:r>
            <a:r>
              <a:rPr dirty="0" sz="1850" spc="3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além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</a:t>
            </a:r>
            <a:r>
              <a:rPr dirty="0" sz="1850" spc="3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utilização</a:t>
            </a:r>
            <a:r>
              <a:rPr dirty="0" sz="1850" spc="3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3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tecnologias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que</a:t>
            </a:r>
            <a:r>
              <a:rPr dirty="0" sz="1850" spc="3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aumentem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3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eficiência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energética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nas</a:t>
            </a:r>
            <a:r>
              <a:rPr dirty="0" sz="1850" spc="3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operações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logísticas</a:t>
            </a:r>
            <a:r>
              <a:rPr dirty="0" sz="1850" spc="32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(Ballou, 2006).</a:t>
            </a:r>
            <a:endParaRPr sz="1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850">
              <a:latin typeface="Arial MT"/>
              <a:cs typeface="Arial MT"/>
            </a:endParaRPr>
          </a:p>
          <a:p>
            <a:pPr algn="just" marL="12700" marR="5715">
              <a:lnSpc>
                <a:spcPct val="100600"/>
              </a:lnSpc>
              <a:spcBef>
                <a:spcPts val="5"/>
              </a:spcBef>
            </a:pPr>
            <a:r>
              <a:rPr dirty="0" sz="1850">
                <a:latin typeface="Arial MT"/>
                <a:cs typeface="Arial MT"/>
              </a:rPr>
              <a:t>Apesar</a:t>
            </a:r>
            <a:r>
              <a:rPr dirty="0" sz="1850" spc="2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dos</a:t>
            </a:r>
            <a:r>
              <a:rPr dirty="0" sz="1850" spc="2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desafios,</a:t>
            </a:r>
            <a:r>
              <a:rPr dirty="0" sz="1850" spc="229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2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integração</a:t>
            </a:r>
            <a:r>
              <a:rPr dirty="0" sz="1850" spc="2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práticas</a:t>
            </a:r>
            <a:r>
              <a:rPr dirty="0" sz="1850" spc="229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sustentáveis</a:t>
            </a:r>
            <a:r>
              <a:rPr dirty="0" sz="1850" spc="2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proporciona</a:t>
            </a:r>
            <a:r>
              <a:rPr dirty="0" sz="1850" spc="2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inúmeras</a:t>
            </a:r>
            <a:r>
              <a:rPr dirty="0" sz="1850" spc="229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oportunidades.</a:t>
            </a:r>
            <a:r>
              <a:rPr dirty="0" sz="1850" spc="2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Empresas</a:t>
            </a:r>
            <a:r>
              <a:rPr dirty="0" sz="1850" spc="2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que</a:t>
            </a:r>
            <a:r>
              <a:rPr dirty="0" sz="1850" spc="2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investem</a:t>
            </a:r>
            <a:r>
              <a:rPr dirty="0" sz="1850" spc="215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em </a:t>
            </a:r>
            <a:r>
              <a:rPr dirty="0" sz="1850">
                <a:latin typeface="Arial MT"/>
                <a:cs typeface="Arial MT"/>
              </a:rPr>
              <a:t>sustentabilidade</a:t>
            </a:r>
            <a:r>
              <a:rPr dirty="0" sz="1850" spc="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tendem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fortalecer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sua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reputação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junto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ao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mercado,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construindo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uma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imagem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institucional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positiva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atraindo </a:t>
            </a:r>
            <a:r>
              <a:rPr dirty="0" sz="1850">
                <a:latin typeface="Arial MT"/>
                <a:cs typeface="Arial MT"/>
              </a:rPr>
              <a:t>consumidores mais</a:t>
            </a:r>
            <a:r>
              <a:rPr dirty="0" sz="1850" spc="-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conscientes</a:t>
            </a:r>
            <a:r>
              <a:rPr dirty="0" sz="1850" spc="-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(Kotler;</a:t>
            </a:r>
            <a:r>
              <a:rPr dirty="0" sz="1850" spc="-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Keller,</a:t>
            </a:r>
            <a:r>
              <a:rPr dirty="0" sz="1850" spc="-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2012).</a:t>
            </a:r>
            <a:endParaRPr sz="1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850">
              <a:latin typeface="Arial MT"/>
              <a:cs typeface="Arial MT"/>
            </a:endParaRPr>
          </a:p>
          <a:p>
            <a:pPr algn="just" marL="12700" marR="5080" indent="65405">
              <a:lnSpc>
                <a:spcPct val="100600"/>
              </a:lnSpc>
            </a:pPr>
            <a:r>
              <a:rPr dirty="0" sz="1850">
                <a:latin typeface="Arial MT"/>
                <a:cs typeface="Arial MT"/>
              </a:rPr>
              <a:t>Para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que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sustentabilidade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seja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incorporada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forma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autêntica,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é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necessário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envolvimento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todos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os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níveis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hierárquicos </a:t>
            </a:r>
            <a:r>
              <a:rPr dirty="0" sz="1850">
                <a:latin typeface="Arial MT"/>
                <a:cs typeface="Arial MT"/>
              </a:rPr>
              <a:t>da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empresa.</a:t>
            </a:r>
            <a:r>
              <a:rPr dirty="0" sz="1850" spc="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Segundo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Barbieri</a:t>
            </a:r>
            <a:r>
              <a:rPr dirty="0" sz="1850" spc="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(2011),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construção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uma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cultura</a:t>
            </a:r>
            <a:r>
              <a:rPr dirty="0" sz="1850" spc="2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organizacional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voltada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para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sustentabilidade</a:t>
            </a:r>
            <a:r>
              <a:rPr dirty="0" sz="1850" spc="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exige</a:t>
            </a:r>
            <a:r>
              <a:rPr dirty="0" sz="1850" spc="1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tempo, </a:t>
            </a:r>
            <a:r>
              <a:rPr dirty="0" sz="1850">
                <a:latin typeface="Arial MT"/>
                <a:cs typeface="Arial MT"/>
              </a:rPr>
              <a:t>lideranças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comprometidas</a:t>
            </a:r>
            <a:r>
              <a:rPr dirty="0" sz="1850" spc="1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estratégias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claras</a:t>
            </a:r>
            <a:r>
              <a:rPr dirty="0" sz="1850" spc="1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comunicação</a:t>
            </a:r>
            <a:r>
              <a:rPr dirty="0" sz="1850" spc="1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sensibilização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interna.</a:t>
            </a:r>
            <a:r>
              <a:rPr dirty="0" sz="1850" spc="1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Outro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aspecto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relevante</a:t>
            </a:r>
            <a:r>
              <a:rPr dirty="0" sz="1850" spc="1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é</a:t>
            </a:r>
            <a:r>
              <a:rPr dirty="0" sz="1850" spc="105">
                <a:latin typeface="Arial MT"/>
                <a:cs typeface="Arial MT"/>
              </a:rPr>
              <a:t>  </a:t>
            </a:r>
            <a:r>
              <a:rPr dirty="0" sz="1850" spc="-50">
                <a:latin typeface="Arial MT"/>
                <a:cs typeface="Arial MT"/>
              </a:rPr>
              <a:t>a </a:t>
            </a:r>
            <a:r>
              <a:rPr dirty="0" sz="1850">
                <a:latin typeface="Arial MT"/>
                <a:cs typeface="Arial MT"/>
              </a:rPr>
              <a:t>complexidade</a:t>
            </a:r>
            <a:r>
              <a:rPr dirty="0" sz="1850" spc="-3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regulatória.</a:t>
            </a:r>
            <a:endParaRPr sz="1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60"/>
              </a:spcBef>
            </a:pPr>
            <a:endParaRPr sz="1850">
              <a:latin typeface="Arial MT"/>
              <a:cs typeface="Arial MT"/>
            </a:endParaRPr>
          </a:p>
          <a:p>
            <a:pPr algn="ctr" marR="125730">
              <a:lnSpc>
                <a:spcPct val="100000"/>
              </a:lnSpc>
            </a:pPr>
            <a:r>
              <a:rPr dirty="0" sz="3100" spc="-10">
                <a:solidFill>
                  <a:srgbClr val="FFFFFF"/>
                </a:solidFill>
                <a:latin typeface="Arial MT"/>
                <a:cs typeface="Arial MT"/>
              </a:rPr>
              <a:t>METODOLOGIA</a:t>
            </a:r>
            <a:endParaRPr sz="3100">
              <a:latin typeface="Arial MT"/>
              <a:cs typeface="Arial MT"/>
            </a:endParaRPr>
          </a:p>
          <a:p>
            <a:pPr algn="just" marL="199390" marR="306705">
              <a:lnSpc>
                <a:spcPct val="101499"/>
              </a:lnSpc>
              <a:spcBef>
                <a:spcPts val="105"/>
              </a:spcBef>
            </a:pP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7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coleta</a:t>
            </a:r>
            <a:r>
              <a:rPr dirty="0" sz="1850" spc="1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dados</a:t>
            </a:r>
            <a:r>
              <a:rPr dirty="0" sz="1850" spc="1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foi</a:t>
            </a:r>
            <a:r>
              <a:rPr dirty="0" sz="1850" spc="2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realizada</a:t>
            </a:r>
            <a:r>
              <a:rPr dirty="0" sz="1850" spc="2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por</a:t>
            </a:r>
            <a:r>
              <a:rPr dirty="0" sz="1850" spc="1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meio</a:t>
            </a:r>
            <a:r>
              <a:rPr dirty="0" sz="1850" spc="20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</a:t>
            </a:r>
            <a:r>
              <a:rPr dirty="0" sz="1850" spc="1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análise</a:t>
            </a:r>
            <a:r>
              <a:rPr dirty="0" sz="1850" spc="2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conteúdos</a:t>
            </a:r>
            <a:r>
              <a:rPr dirty="0" sz="1850" spc="1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disponíveis</a:t>
            </a:r>
            <a:r>
              <a:rPr dirty="0" sz="1850" spc="20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em</a:t>
            </a:r>
            <a:r>
              <a:rPr dirty="0" sz="1850" spc="1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plataformas</a:t>
            </a:r>
            <a:r>
              <a:rPr dirty="0" sz="1850" spc="2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acadêmicas,</a:t>
            </a:r>
            <a:r>
              <a:rPr dirty="0" sz="1850" spc="18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como</a:t>
            </a:r>
            <a:r>
              <a:rPr dirty="0" sz="1850" spc="20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Google </a:t>
            </a:r>
            <a:r>
              <a:rPr dirty="0" sz="1850">
                <a:latin typeface="Arial MT"/>
                <a:cs typeface="Arial MT"/>
              </a:rPr>
              <a:t>Acadêmico,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SciELO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portal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periódicos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CAPES,</a:t>
            </a:r>
            <a:r>
              <a:rPr dirty="0" sz="1850" spc="10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considerando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publicações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dos</a:t>
            </a:r>
            <a:r>
              <a:rPr dirty="0" sz="1850" spc="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últimos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dez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anos,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11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fim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1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garantir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8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atualidade</a:t>
            </a:r>
            <a:r>
              <a:rPr dirty="0" sz="1850" spc="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8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relevância</a:t>
            </a:r>
            <a:r>
              <a:rPr dirty="0" sz="1850" spc="8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das</a:t>
            </a:r>
            <a:r>
              <a:rPr dirty="0" sz="1850" spc="8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informações.</a:t>
            </a:r>
            <a:r>
              <a:rPr dirty="0" sz="1850" spc="8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Foram</a:t>
            </a:r>
            <a:r>
              <a:rPr dirty="0" sz="1850" spc="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priorizados</a:t>
            </a:r>
            <a:r>
              <a:rPr dirty="0" sz="1850" spc="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autores</a:t>
            </a:r>
            <a:r>
              <a:rPr dirty="0" sz="1850" spc="8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estudos</a:t>
            </a:r>
            <a:r>
              <a:rPr dirty="0" sz="1850" spc="8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amplamente</a:t>
            </a:r>
            <a:r>
              <a:rPr dirty="0" sz="1850" spc="10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reconhecidos</a:t>
            </a:r>
            <a:r>
              <a:rPr dirty="0" sz="1850" spc="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nas</a:t>
            </a:r>
            <a:r>
              <a:rPr dirty="0" sz="1850" spc="9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áreas</a:t>
            </a:r>
            <a:r>
              <a:rPr dirty="0" sz="1850" spc="90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de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3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sustentabilidade.</a:t>
            </a:r>
            <a:endParaRPr sz="1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850">
              <a:latin typeface="Arial MT"/>
              <a:cs typeface="Arial MT"/>
            </a:endParaRPr>
          </a:p>
          <a:p>
            <a:pPr algn="just" marL="199390" marR="306070">
              <a:lnSpc>
                <a:spcPct val="101499"/>
              </a:lnSpc>
            </a:pPr>
            <a:r>
              <a:rPr dirty="0" sz="1850">
                <a:latin typeface="Arial MT"/>
                <a:cs typeface="Arial MT"/>
              </a:rPr>
              <a:t>Complementarmente,</a:t>
            </a:r>
            <a:r>
              <a:rPr dirty="0" sz="1850" spc="27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foram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analisados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estudos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caso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relatórios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sustentabilidade</a:t>
            </a:r>
            <a:r>
              <a:rPr dirty="0" sz="1850" spc="27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empresas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atuantes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no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setor </a:t>
            </a:r>
            <a:r>
              <a:rPr dirty="0" sz="1850">
                <a:latin typeface="Arial MT"/>
                <a:cs typeface="Arial MT"/>
              </a:rPr>
              <a:t>logístico,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com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intuito</a:t>
            </a:r>
            <a:r>
              <a:rPr dirty="0" sz="1850" spc="2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2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identificar</a:t>
            </a:r>
            <a:r>
              <a:rPr dirty="0" sz="1850" spc="2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exemplos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práticos</a:t>
            </a:r>
            <a:r>
              <a:rPr dirty="0" sz="1850" spc="2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das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estratégias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sustentáveis</a:t>
            </a:r>
            <a:r>
              <a:rPr dirty="0" sz="1850" spc="25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adotadas</a:t>
            </a:r>
            <a:r>
              <a:rPr dirty="0" sz="1850" spc="2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2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os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principais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obstáculos </a:t>
            </a:r>
            <a:r>
              <a:rPr dirty="0" sz="1850">
                <a:latin typeface="Arial MT"/>
                <a:cs typeface="Arial MT"/>
              </a:rPr>
              <a:t>enfrentados</a:t>
            </a:r>
            <a:r>
              <a:rPr dirty="0" sz="1850" spc="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na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sua  implementação.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Os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dados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coletados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foram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interpretados</a:t>
            </a:r>
            <a:r>
              <a:rPr dirty="0" sz="1850" spc="1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de</a:t>
            </a:r>
            <a:r>
              <a:rPr dirty="0" sz="1850" spc="1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forma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crítica,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buscando</a:t>
            </a:r>
            <a:r>
              <a:rPr dirty="0" sz="1850" spc="5">
                <a:latin typeface="Arial MT"/>
                <a:cs typeface="Arial MT"/>
              </a:rPr>
              <a:t>  </a:t>
            </a:r>
            <a:r>
              <a:rPr dirty="0" sz="1850" spc="-10">
                <a:latin typeface="Arial MT"/>
                <a:cs typeface="Arial MT"/>
              </a:rPr>
              <a:t>estabelecer </a:t>
            </a:r>
            <a:r>
              <a:rPr dirty="0" sz="1850">
                <a:latin typeface="Arial MT"/>
                <a:cs typeface="Arial MT"/>
              </a:rPr>
              <a:t>conexões</a:t>
            </a:r>
            <a:r>
              <a:rPr dirty="0" sz="1850" spc="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entre</a:t>
            </a:r>
            <a:r>
              <a:rPr dirty="0" sz="1850" spc="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teoria</a:t>
            </a:r>
            <a:r>
              <a:rPr dirty="0" sz="1850" spc="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prática</a:t>
            </a:r>
            <a:r>
              <a:rPr dirty="0" sz="1850" spc="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no</a:t>
            </a:r>
            <a:r>
              <a:rPr dirty="0" sz="1850" spc="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contexto</a:t>
            </a:r>
            <a:r>
              <a:rPr dirty="0" sz="1850" spc="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</a:t>
            </a:r>
            <a:r>
              <a:rPr dirty="0" sz="1850" spc="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4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sustentável.</a:t>
            </a:r>
            <a:endParaRPr sz="1850">
              <a:latin typeface="Arial MT"/>
              <a:cs typeface="Arial MT"/>
            </a:endParaRPr>
          </a:p>
          <a:p>
            <a:pPr algn="ctr" marR="22225">
              <a:lnSpc>
                <a:spcPct val="100000"/>
              </a:lnSpc>
              <a:spcBef>
                <a:spcPts val="1015"/>
              </a:spcBef>
            </a:pPr>
            <a:r>
              <a:rPr dirty="0" sz="3100" spc="-35">
                <a:solidFill>
                  <a:srgbClr val="FFFFFF"/>
                </a:solidFill>
                <a:latin typeface="Arial MT"/>
                <a:cs typeface="Arial MT"/>
              </a:rPr>
              <a:t>RESULTADOS</a:t>
            </a:r>
            <a:r>
              <a:rPr dirty="0" sz="3100" spc="-8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100">
                <a:solidFill>
                  <a:srgbClr val="FFFFFF"/>
                </a:solidFill>
                <a:latin typeface="Arial MT"/>
                <a:cs typeface="Arial MT"/>
              </a:rPr>
              <a:t>E</a:t>
            </a:r>
            <a:r>
              <a:rPr dirty="0" sz="3100" spc="-6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100" spc="-10">
                <a:solidFill>
                  <a:srgbClr val="FFFFFF"/>
                </a:solidFill>
                <a:latin typeface="Arial MT"/>
                <a:cs typeface="Arial MT"/>
              </a:rPr>
              <a:t>DISCUSSÃO</a:t>
            </a:r>
            <a:endParaRPr sz="3100">
              <a:latin typeface="Arial MT"/>
              <a:cs typeface="Arial MT"/>
            </a:endParaRPr>
          </a:p>
        </p:txBody>
      </p:sp>
      <p:pic>
        <p:nvPicPr>
          <p:cNvPr id="32" name="object 3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45291" y="757440"/>
            <a:ext cx="1340415" cy="736873"/>
          </a:xfrm>
          <a:prstGeom prst="rect">
            <a:avLst/>
          </a:prstGeom>
        </p:spPr>
      </p:pic>
      <p:sp>
        <p:nvSpPr>
          <p:cNvPr id="33" name="object 33" descr=""/>
          <p:cNvSpPr txBox="1"/>
          <p:nvPr/>
        </p:nvSpPr>
        <p:spPr>
          <a:xfrm>
            <a:off x="7879556" y="18098389"/>
            <a:ext cx="5870575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34" marR="5080" indent="-1397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Arial MT"/>
                <a:cs typeface="Arial MT"/>
              </a:rPr>
              <a:t>BARBIERI,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José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Carlos.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 b="1">
                <a:latin typeface="Arial"/>
                <a:cs typeface="Arial"/>
              </a:rPr>
              <a:t>Gestão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ambiental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empresarial: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>
                <a:latin typeface="Arial MT"/>
                <a:cs typeface="Arial MT"/>
              </a:rPr>
              <a:t>conceitos,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modelos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 spc="-50">
                <a:latin typeface="Arial MT"/>
                <a:cs typeface="Arial MT"/>
              </a:rPr>
              <a:t>e </a:t>
            </a:r>
            <a:r>
              <a:rPr dirty="0" sz="1300">
                <a:latin typeface="Arial MT"/>
                <a:cs typeface="Arial MT"/>
              </a:rPr>
              <a:t>instrumentos.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3.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ed.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São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Paulo: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Saraiva,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2011.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7879556" y="18694128"/>
            <a:ext cx="660527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034" marR="5080" indent="-1397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Arial MT"/>
                <a:cs typeface="Arial MT"/>
              </a:rPr>
              <a:t>KOTLER,</a:t>
            </a:r>
            <a:r>
              <a:rPr dirty="0" sz="1300" spc="-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Philip;</a:t>
            </a:r>
            <a:r>
              <a:rPr dirty="0" sz="1300" spc="-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KELLER,</a:t>
            </a:r>
            <a:r>
              <a:rPr dirty="0" sz="1300" spc="-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Kevin</a:t>
            </a:r>
            <a:r>
              <a:rPr dirty="0" sz="1300" spc="-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Lane.</a:t>
            </a:r>
            <a:r>
              <a:rPr dirty="0" sz="1300" spc="-10">
                <a:latin typeface="Arial MT"/>
                <a:cs typeface="Arial MT"/>
              </a:rPr>
              <a:t> </a:t>
            </a:r>
            <a:r>
              <a:rPr dirty="0" sz="1300" b="1">
                <a:latin typeface="Arial"/>
                <a:cs typeface="Arial"/>
              </a:rPr>
              <a:t>Administração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de</a:t>
            </a:r>
            <a:r>
              <a:rPr dirty="0" sz="1300" spc="-2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marketing</a:t>
            </a:r>
            <a:r>
              <a:rPr dirty="0" sz="1300">
                <a:latin typeface="Arial MT"/>
                <a:cs typeface="Arial MT"/>
              </a:rPr>
              <a:t>.</a:t>
            </a:r>
            <a:r>
              <a:rPr dirty="0" sz="1300" spc="-2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14.</a:t>
            </a:r>
            <a:r>
              <a:rPr dirty="0" sz="1300" spc="-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ed.</a:t>
            </a:r>
            <a:r>
              <a:rPr dirty="0" sz="1300" spc="-2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São</a:t>
            </a:r>
            <a:r>
              <a:rPr dirty="0" sz="1300" spc="-2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Paulo: </a:t>
            </a:r>
            <a:r>
              <a:rPr dirty="0" sz="1300">
                <a:latin typeface="Arial MT"/>
                <a:cs typeface="Arial MT"/>
              </a:rPr>
              <a:t>Pearson,</a:t>
            </a:r>
            <a:r>
              <a:rPr dirty="0" sz="1300" spc="-6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2012.</a:t>
            </a:r>
            <a:endParaRPr sz="1300">
              <a:latin typeface="Arial MT"/>
              <a:cs typeface="Arial MT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503542" y="17023982"/>
            <a:ext cx="14125575" cy="2378710"/>
            <a:chOff x="503542" y="17023982"/>
            <a:chExt cx="14125575" cy="2378710"/>
          </a:xfrm>
        </p:grpSpPr>
        <p:pic>
          <p:nvPicPr>
            <p:cNvPr id="36" name="object 3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3542" y="17184974"/>
              <a:ext cx="7207745" cy="2217713"/>
            </a:xfrm>
            <a:prstGeom prst="rect">
              <a:avLst/>
            </a:prstGeom>
          </p:spPr>
        </p:pic>
        <p:sp>
          <p:nvSpPr>
            <p:cNvPr id="37" name="object 37" descr=""/>
            <p:cNvSpPr/>
            <p:nvPr/>
          </p:nvSpPr>
          <p:spPr>
            <a:xfrm>
              <a:off x="539002" y="17220434"/>
              <a:ext cx="7113905" cy="2123440"/>
            </a:xfrm>
            <a:custGeom>
              <a:avLst/>
              <a:gdLst/>
              <a:ahLst/>
              <a:cxnLst/>
              <a:rect l="l" t="t" r="r" b="b"/>
              <a:pathLst>
                <a:path w="7113905" h="2123440">
                  <a:moveTo>
                    <a:pt x="0" y="353897"/>
                  </a:moveTo>
                  <a:lnTo>
                    <a:pt x="3230" y="305877"/>
                  </a:lnTo>
                  <a:lnTo>
                    <a:pt x="12641" y="259819"/>
                  </a:lnTo>
                  <a:lnTo>
                    <a:pt x="27811" y="216146"/>
                  </a:lnTo>
                  <a:lnTo>
                    <a:pt x="48318" y="175281"/>
                  </a:lnTo>
                  <a:lnTo>
                    <a:pt x="73740" y="137643"/>
                  </a:lnTo>
                  <a:lnTo>
                    <a:pt x="103656" y="103656"/>
                  </a:lnTo>
                  <a:lnTo>
                    <a:pt x="137643" y="73740"/>
                  </a:lnTo>
                  <a:lnTo>
                    <a:pt x="175281" y="48318"/>
                  </a:lnTo>
                  <a:lnTo>
                    <a:pt x="216146" y="27811"/>
                  </a:lnTo>
                  <a:lnTo>
                    <a:pt x="259819" y="12641"/>
                  </a:lnTo>
                  <a:lnTo>
                    <a:pt x="305877" y="3230"/>
                  </a:lnTo>
                  <a:lnTo>
                    <a:pt x="353897" y="0"/>
                  </a:lnTo>
                  <a:lnTo>
                    <a:pt x="6759522" y="0"/>
                  </a:lnTo>
                  <a:lnTo>
                    <a:pt x="6807543" y="3230"/>
                  </a:lnTo>
                  <a:lnTo>
                    <a:pt x="6853600" y="12641"/>
                  </a:lnTo>
                  <a:lnTo>
                    <a:pt x="6897273" y="27811"/>
                  </a:lnTo>
                  <a:lnTo>
                    <a:pt x="6938139" y="48318"/>
                  </a:lnTo>
                  <a:lnTo>
                    <a:pt x="6975776" y="73740"/>
                  </a:lnTo>
                  <a:lnTo>
                    <a:pt x="7009764" y="103656"/>
                  </a:lnTo>
                  <a:lnTo>
                    <a:pt x="7039679" y="137643"/>
                  </a:lnTo>
                  <a:lnTo>
                    <a:pt x="7065101" y="175281"/>
                  </a:lnTo>
                  <a:lnTo>
                    <a:pt x="7085608" y="216146"/>
                  </a:lnTo>
                  <a:lnTo>
                    <a:pt x="7100778" y="259819"/>
                  </a:lnTo>
                  <a:lnTo>
                    <a:pt x="7110189" y="305877"/>
                  </a:lnTo>
                  <a:lnTo>
                    <a:pt x="7113420" y="353897"/>
                  </a:lnTo>
                  <a:lnTo>
                    <a:pt x="7113420" y="1769489"/>
                  </a:lnTo>
                  <a:lnTo>
                    <a:pt x="7110189" y="1817510"/>
                  </a:lnTo>
                  <a:lnTo>
                    <a:pt x="7100778" y="1863568"/>
                  </a:lnTo>
                  <a:lnTo>
                    <a:pt x="7085608" y="1907240"/>
                  </a:lnTo>
                  <a:lnTo>
                    <a:pt x="7065101" y="1948106"/>
                  </a:lnTo>
                  <a:lnTo>
                    <a:pt x="7039679" y="1985744"/>
                  </a:lnTo>
                  <a:lnTo>
                    <a:pt x="7009764" y="2019731"/>
                  </a:lnTo>
                  <a:lnTo>
                    <a:pt x="6975776" y="2049647"/>
                  </a:lnTo>
                  <a:lnTo>
                    <a:pt x="6938139" y="2075069"/>
                  </a:lnTo>
                  <a:lnTo>
                    <a:pt x="6897273" y="2095576"/>
                  </a:lnTo>
                  <a:lnTo>
                    <a:pt x="6853600" y="2110745"/>
                  </a:lnTo>
                  <a:lnTo>
                    <a:pt x="6807543" y="2120157"/>
                  </a:lnTo>
                  <a:lnTo>
                    <a:pt x="6759522" y="2123387"/>
                  </a:lnTo>
                  <a:lnTo>
                    <a:pt x="353897" y="2123387"/>
                  </a:lnTo>
                  <a:lnTo>
                    <a:pt x="305877" y="2120157"/>
                  </a:lnTo>
                  <a:lnTo>
                    <a:pt x="259819" y="2110745"/>
                  </a:lnTo>
                  <a:lnTo>
                    <a:pt x="216146" y="2095576"/>
                  </a:lnTo>
                  <a:lnTo>
                    <a:pt x="175281" y="2075069"/>
                  </a:lnTo>
                  <a:lnTo>
                    <a:pt x="137643" y="2049647"/>
                  </a:lnTo>
                  <a:lnTo>
                    <a:pt x="103656" y="2019731"/>
                  </a:lnTo>
                  <a:lnTo>
                    <a:pt x="73740" y="1985744"/>
                  </a:lnTo>
                  <a:lnTo>
                    <a:pt x="48318" y="1948106"/>
                  </a:lnTo>
                  <a:lnTo>
                    <a:pt x="27811" y="1907240"/>
                  </a:lnTo>
                  <a:lnTo>
                    <a:pt x="12641" y="1863568"/>
                  </a:lnTo>
                  <a:lnTo>
                    <a:pt x="3230" y="1817510"/>
                  </a:lnTo>
                  <a:lnTo>
                    <a:pt x="0" y="1769489"/>
                  </a:lnTo>
                  <a:lnTo>
                    <a:pt x="0" y="353897"/>
                  </a:lnTo>
                  <a:close/>
                </a:path>
              </a:pathLst>
            </a:custGeom>
            <a:ln w="3546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705614" y="17184974"/>
              <a:ext cx="6923350" cy="2217713"/>
            </a:xfrm>
            <a:prstGeom prst="rect">
              <a:avLst/>
            </a:prstGeom>
          </p:spPr>
        </p:pic>
        <p:sp>
          <p:nvSpPr>
            <p:cNvPr id="39" name="object 39" descr=""/>
            <p:cNvSpPr/>
            <p:nvPr/>
          </p:nvSpPr>
          <p:spPr>
            <a:xfrm>
              <a:off x="7741074" y="17220434"/>
              <a:ext cx="6829425" cy="2123440"/>
            </a:xfrm>
            <a:custGeom>
              <a:avLst/>
              <a:gdLst/>
              <a:ahLst/>
              <a:cxnLst/>
              <a:rect l="l" t="t" r="r" b="b"/>
              <a:pathLst>
                <a:path w="6829425" h="2123440">
                  <a:moveTo>
                    <a:pt x="0" y="353897"/>
                  </a:moveTo>
                  <a:lnTo>
                    <a:pt x="3230" y="305877"/>
                  </a:lnTo>
                  <a:lnTo>
                    <a:pt x="12641" y="259819"/>
                  </a:lnTo>
                  <a:lnTo>
                    <a:pt x="27811" y="216146"/>
                  </a:lnTo>
                  <a:lnTo>
                    <a:pt x="48318" y="175281"/>
                  </a:lnTo>
                  <a:lnTo>
                    <a:pt x="73740" y="137643"/>
                  </a:lnTo>
                  <a:lnTo>
                    <a:pt x="103656" y="103656"/>
                  </a:lnTo>
                  <a:lnTo>
                    <a:pt x="137643" y="73740"/>
                  </a:lnTo>
                  <a:lnTo>
                    <a:pt x="175281" y="48318"/>
                  </a:lnTo>
                  <a:lnTo>
                    <a:pt x="216146" y="27811"/>
                  </a:lnTo>
                  <a:lnTo>
                    <a:pt x="259819" y="12641"/>
                  </a:lnTo>
                  <a:lnTo>
                    <a:pt x="305877" y="3230"/>
                  </a:lnTo>
                  <a:lnTo>
                    <a:pt x="353897" y="0"/>
                  </a:lnTo>
                  <a:lnTo>
                    <a:pt x="6475127" y="0"/>
                  </a:lnTo>
                  <a:lnTo>
                    <a:pt x="6523148" y="3230"/>
                  </a:lnTo>
                  <a:lnTo>
                    <a:pt x="6569205" y="12641"/>
                  </a:lnTo>
                  <a:lnTo>
                    <a:pt x="6612878" y="27811"/>
                  </a:lnTo>
                  <a:lnTo>
                    <a:pt x="6653744" y="48318"/>
                  </a:lnTo>
                  <a:lnTo>
                    <a:pt x="6691381" y="73740"/>
                  </a:lnTo>
                  <a:lnTo>
                    <a:pt x="6725369" y="103656"/>
                  </a:lnTo>
                  <a:lnTo>
                    <a:pt x="6755284" y="137643"/>
                  </a:lnTo>
                  <a:lnTo>
                    <a:pt x="6780706" y="175281"/>
                  </a:lnTo>
                  <a:lnTo>
                    <a:pt x="6801213" y="216146"/>
                  </a:lnTo>
                  <a:lnTo>
                    <a:pt x="6816383" y="259819"/>
                  </a:lnTo>
                  <a:lnTo>
                    <a:pt x="6825794" y="305877"/>
                  </a:lnTo>
                  <a:lnTo>
                    <a:pt x="6829025" y="353897"/>
                  </a:lnTo>
                  <a:lnTo>
                    <a:pt x="6829025" y="1769489"/>
                  </a:lnTo>
                  <a:lnTo>
                    <a:pt x="6825794" y="1817510"/>
                  </a:lnTo>
                  <a:lnTo>
                    <a:pt x="6816383" y="1863568"/>
                  </a:lnTo>
                  <a:lnTo>
                    <a:pt x="6801213" y="1907240"/>
                  </a:lnTo>
                  <a:lnTo>
                    <a:pt x="6780706" y="1948106"/>
                  </a:lnTo>
                  <a:lnTo>
                    <a:pt x="6755284" y="1985744"/>
                  </a:lnTo>
                  <a:lnTo>
                    <a:pt x="6725369" y="2019731"/>
                  </a:lnTo>
                  <a:lnTo>
                    <a:pt x="6691381" y="2049647"/>
                  </a:lnTo>
                  <a:lnTo>
                    <a:pt x="6653744" y="2075069"/>
                  </a:lnTo>
                  <a:lnTo>
                    <a:pt x="6612878" y="2095576"/>
                  </a:lnTo>
                  <a:lnTo>
                    <a:pt x="6569205" y="2110745"/>
                  </a:lnTo>
                  <a:lnTo>
                    <a:pt x="6523148" y="2120157"/>
                  </a:lnTo>
                  <a:lnTo>
                    <a:pt x="6475127" y="2123387"/>
                  </a:lnTo>
                  <a:lnTo>
                    <a:pt x="353897" y="2123387"/>
                  </a:lnTo>
                  <a:lnTo>
                    <a:pt x="305877" y="2120157"/>
                  </a:lnTo>
                  <a:lnTo>
                    <a:pt x="259819" y="2110745"/>
                  </a:lnTo>
                  <a:lnTo>
                    <a:pt x="216146" y="2095576"/>
                  </a:lnTo>
                  <a:lnTo>
                    <a:pt x="175281" y="2075069"/>
                  </a:lnTo>
                  <a:lnTo>
                    <a:pt x="137643" y="2049647"/>
                  </a:lnTo>
                  <a:lnTo>
                    <a:pt x="103656" y="2019731"/>
                  </a:lnTo>
                  <a:lnTo>
                    <a:pt x="73740" y="1985744"/>
                  </a:lnTo>
                  <a:lnTo>
                    <a:pt x="48318" y="1948106"/>
                  </a:lnTo>
                  <a:lnTo>
                    <a:pt x="27811" y="1907240"/>
                  </a:lnTo>
                  <a:lnTo>
                    <a:pt x="12641" y="1863568"/>
                  </a:lnTo>
                  <a:lnTo>
                    <a:pt x="3230" y="1817510"/>
                  </a:lnTo>
                  <a:lnTo>
                    <a:pt x="0" y="1769489"/>
                  </a:lnTo>
                  <a:lnTo>
                    <a:pt x="0" y="353897"/>
                  </a:lnTo>
                  <a:close/>
                </a:path>
              </a:pathLst>
            </a:custGeom>
            <a:ln w="35460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9182907" y="17023982"/>
              <a:ext cx="3717925" cy="337820"/>
            </a:xfrm>
            <a:custGeom>
              <a:avLst/>
              <a:gdLst/>
              <a:ahLst/>
              <a:cxnLst/>
              <a:rect l="l" t="t" r="r" b="b"/>
              <a:pathLst>
                <a:path w="3717925" h="337819">
                  <a:moveTo>
                    <a:pt x="3661437" y="0"/>
                  </a:moveTo>
                  <a:lnTo>
                    <a:pt x="56264" y="0"/>
                  </a:lnTo>
                  <a:lnTo>
                    <a:pt x="34358" y="4419"/>
                  </a:lnTo>
                  <a:lnTo>
                    <a:pt x="16474" y="16474"/>
                  </a:lnTo>
                  <a:lnTo>
                    <a:pt x="4419" y="34358"/>
                  </a:lnTo>
                  <a:lnTo>
                    <a:pt x="0" y="56264"/>
                  </a:lnTo>
                  <a:lnTo>
                    <a:pt x="0" y="281321"/>
                  </a:lnTo>
                  <a:lnTo>
                    <a:pt x="4419" y="303227"/>
                  </a:lnTo>
                  <a:lnTo>
                    <a:pt x="16474" y="321111"/>
                  </a:lnTo>
                  <a:lnTo>
                    <a:pt x="34358" y="333166"/>
                  </a:lnTo>
                  <a:lnTo>
                    <a:pt x="56264" y="337586"/>
                  </a:lnTo>
                  <a:lnTo>
                    <a:pt x="3661437" y="337586"/>
                  </a:lnTo>
                  <a:lnTo>
                    <a:pt x="3683343" y="333166"/>
                  </a:lnTo>
                  <a:lnTo>
                    <a:pt x="3701227" y="321111"/>
                  </a:lnTo>
                  <a:lnTo>
                    <a:pt x="3713282" y="303227"/>
                  </a:lnTo>
                  <a:lnTo>
                    <a:pt x="3717701" y="281321"/>
                  </a:lnTo>
                  <a:lnTo>
                    <a:pt x="3717701" y="56264"/>
                  </a:lnTo>
                  <a:lnTo>
                    <a:pt x="3713282" y="34358"/>
                  </a:lnTo>
                  <a:lnTo>
                    <a:pt x="3701227" y="16474"/>
                  </a:lnTo>
                  <a:lnTo>
                    <a:pt x="3683343" y="4419"/>
                  </a:lnTo>
                  <a:lnTo>
                    <a:pt x="366143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/>
          <p:nvPr/>
        </p:nvSpPr>
        <p:spPr>
          <a:xfrm>
            <a:off x="7879556" y="17008445"/>
            <a:ext cx="5982335" cy="9169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342265">
              <a:lnSpc>
                <a:spcPct val="100000"/>
              </a:lnSpc>
              <a:spcBef>
                <a:spcPts val="110"/>
              </a:spcBef>
            </a:pPr>
            <a:r>
              <a:rPr dirty="0" sz="2150" spc="-10">
                <a:solidFill>
                  <a:srgbClr val="FFFFFF"/>
                </a:solidFill>
                <a:latin typeface="Arial MT"/>
                <a:cs typeface="Arial MT"/>
              </a:rPr>
              <a:t>PRINCIPAIS</a:t>
            </a:r>
            <a:r>
              <a:rPr dirty="0" sz="2150" spc="-8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150" spc="-10">
                <a:solidFill>
                  <a:srgbClr val="FFFFFF"/>
                </a:solidFill>
                <a:latin typeface="Arial MT"/>
                <a:cs typeface="Arial MT"/>
              </a:rPr>
              <a:t>REFERÊNCIAS</a:t>
            </a:r>
            <a:endParaRPr sz="2150">
              <a:latin typeface="Arial MT"/>
              <a:cs typeface="Arial MT"/>
            </a:endParaRPr>
          </a:p>
          <a:p>
            <a:pPr marL="26034" marR="5080" indent="-13970">
              <a:lnSpc>
                <a:spcPct val="100000"/>
              </a:lnSpc>
              <a:spcBef>
                <a:spcPts val="1300"/>
              </a:spcBef>
            </a:pPr>
            <a:r>
              <a:rPr dirty="0" sz="1300">
                <a:latin typeface="Arial MT"/>
                <a:cs typeface="Arial MT"/>
              </a:rPr>
              <a:t>BALLOU,</a:t>
            </a:r>
            <a:r>
              <a:rPr dirty="0" sz="1300" spc="-4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Ronald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H.</a:t>
            </a:r>
            <a:r>
              <a:rPr dirty="0" sz="1300" spc="-25">
                <a:latin typeface="Arial MT"/>
                <a:cs typeface="Arial MT"/>
              </a:rPr>
              <a:t> </a:t>
            </a:r>
            <a:r>
              <a:rPr dirty="0" sz="1300" b="1">
                <a:latin typeface="Arial"/>
                <a:cs typeface="Arial"/>
              </a:rPr>
              <a:t>Gerenciamento</a:t>
            </a:r>
            <a:r>
              <a:rPr dirty="0" sz="1300" spc="-2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da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cadeia</a:t>
            </a:r>
            <a:r>
              <a:rPr dirty="0" sz="1300" spc="-3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de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suprimentos:</a:t>
            </a:r>
            <a:r>
              <a:rPr dirty="0" sz="1300" spc="-10" b="1">
                <a:latin typeface="Arial"/>
                <a:cs typeface="Arial"/>
              </a:rPr>
              <a:t> </a:t>
            </a:r>
            <a:r>
              <a:rPr dirty="0" sz="1300" spc="-10">
                <a:latin typeface="Arial MT"/>
                <a:cs typeface="Arial MT"/>
              </a:rPr>
              <a:t>planejamento, </a:t>
            </a:r>
            <a:r>
              <a:rPr dirty="0" sz="1300">
                <a:latin typeface="Arial MT"/>
                <a:cs typeface="Arial MT"/>
              </a:rPr>
              <a:t>organização</a:t>
            </a:r>
            <a:r>
              <a:rPr dirty="0" sz="1300" spc="-4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logística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empresarial.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5.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ed.</a:t>
            </a:r>
            <a:r>
              <a:rPr dirty="0" sz="1300" spc="-35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Porto</a:t>
            </a:r>
            <a:r>
              <a:rPr dirty="0" sz="1300" spc="-8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Alegre: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>
                <a:latin typeface="Arial MT"/>
                <a:cs typeface="Arial MT"/>
              </a:rPr>
              <a:t>Bookman,</a:t>
            </a:r>
            <a:r>
              <a:rPr dirty="0" sz="1300" spc="-3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2006.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2140409" y="17053059"/>
            <a:ext cx="3500754" cy="339090"/>
          </a:xfrm>
          <a:custGeom>
            <a:avLst/>
            <a:gdLst/>
            <a:ahLst/>
            <a:cxnLst/>
            <a:rect l="l" t="t" r="r" b="b"/>
            <a:pathLst>
              <a:path w="3500754" h="339090">
                <a:moveTo>
                  <a:pt x="3444181" y="0"/>
                </a:moveTo>
                <a:lnTo>
                  <a:pt x="56500" y="0"/>
                </a:lnTo>
                <a:lnTo>
                  <a:pt x="34507" y="4439"/>
                </a:lnTo>
                <a:lnTo>
                  <a:pt x="16548" y="16548"/>
                </a:lnTo>
                <a:lnTo>
                  <a:pt x="4439" y="34507"/>
                </a:lnTo>
                <a:lnTo>
                  <a:pt x="0" y="56500"/>
                </a:lnTo>
                <a:lnTo>
                  <a:pt x="0" y="282503"/>
                </a:lnTo>
                <a:lnTo>
                  <a:pt x="4439" y="304496"/>
                </a:lnTo>
                <a:lnTo>
                  <a:pt x="16548" y="322456"/>
                </a:lnTo>
                <a:lnTo>
                  <a:pt x="34507" y="334564"/>
                </a:lnTo>
                <a:lnTo>
                  <a:pt x="56500" y="339004"/>
                </a:lnTo>
                <a:lnTo>
                  <a:pt x="3444181" y="339004"/>
                </a:lnTo>
                <a:lnTo>
                  <a:pt x="3466174" y="334564"/>
                </a:lnTo>
                <a:lnTo>
                  <a:pt x="3484133" y="322456"/>
                </a:lnTo>
                <a:lnTo>
                  <a:pt x="3496242" y="304496"/>
                </a:lnTo>
                <a:lnTo>
                  <a:pt x="3500682" y="282503"/>
                </a:lnTo>
                <a:lnTo>
                  <a:pt x="3500682" y="56500"/>
                </a:lnTo>
                <a:lnTo>
                  <a:pt x="3496242" y="34507"/>
                </a:lnTo>
                <a:lnTo>
                  <a:pt x="3484133" y="16548"/>
                </a:lnTo>
                <a:lnTo>
                  <a:pt x="3466174" y="4439"/>
                </a:lnTo>
                <a:lnTo>
                  <a:pt x="344418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 txBox="1"/>
          <p:nvPr/>
        </p:nvSpPr>
        <p:spPr>
          <a:xfrm>
            <a:off x="741313" y="16902582"/>
            <a:ext cx="6736080" cy="2036445"/>
          </a:xfrm>
          <a:prstGeom prst="rect">
            <a:avLst/>
          </a:prstGeom>
        </p:spPr>
        <p:txBody>
          <a:bodyPr wrap="square" lIns="0" tIns="149225" rIns="0" bIns="0" rtlCol="0" vert="horz">
            <a:spAutoFit/>
          </a:bodyPr>
          <a:lstStyle/>
          <a:p>
            <a:pPr algn="ctr" marR="428625">
              <a:lnSpc>
                <a:spcPct val="100000"/>
              </a:lnSpc>
              <a:spcBef>
                <a:spcPts val="1175"/>
              </a:spcBef>
            </a:pPr>
            <a:r>
              <a:rPr dirty="0" sz="2150">
                <a:solidFill>
                  <a:srgbClr val="FFFFFF"/>
                </a:solidFill>
                <a:latin typeface="Arial MT"/>
                <a:cs typeface="Arial MT"/>
              </a:rPr>
              <a:t>CONSIDERAÇÕES</a:t>
            </a:r>
            <a:r>
              <a:rPr dirty="0" sz="2150" spc="-1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2150" spc="-10">
                <a:solidFill>
                  <a:srgbClr val="FFFFFF"/>
                </a:solidFill>
                <a:latin typeface="Arial MT"/>
                <a:cs typeface="Arial MT"/>
              </a:rPr>
              <a:t>FINAIS</a:t>
            </a:r>
            <a:endParaRPr sz="2150">
              <a:latin typeface="Arial MT"/>
              <a:cs typeface="Arial MT"/>
            </a:endParaRPr>
          </a:p>
          <a:p>
            <a:pPr algn="just" marL="12700" marR="5080">
              <a:lnSpc>
                <a:spcPct val="110000"/>
              </a:lnSpc>
              <a:spcBef>
                <a:spcPts val="819"/>
              </a:spcBef>
            </a:pPr>
            <a:r>
              <a:rPr dirty="0" sz="2150">
                <a:latin typeface="Arial MT"/>
                <a:cs typeface="Arial MT"/>
              </a:rPr>
              <a:t>A</a:t>
            </a:r>
            <a:r>
              <a:rPr dirty="0" sz="2150" spc="40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logística</a:t>
            </a:r>
            <a:r>
              <a:rPr dirty="0" sz="2150" spc="95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sustentável</a:t>
            </a:r>
            <a:r>
              <a:rPr dirty="0" sz="2150" spc="100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reduz</a:t>
            </a:r>
            <a:r>
              <a:rPr dirty="0" sz="2150" spc="100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impactos,</a:t>
            </a:r>
            <a:r>
              <a:rPr dirty="0" sz="2150" spc="100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aumenta</a:t>
            </a:r>
            <a:r>
              <a:rPr dirty="0" sz="2150" spc="95">
                <a:latin typeface="Arial MT"/>
                <a:cs typeface="Arial MT"/>
              </a:rPr>
              <a:t>  </a:t>
            </a:r>
            <a:r>
              <a:rPr dirty="0" sz="2150" spc="-50">
                <a:latin typeface="Arial MT"/>
                <a:cs typeface="Arial MT"/>
              </a:rPr>
              <a:t>a </a:t>
            </a:r>
            <a:r>
              <a:rPr dirty="0" sz="2150">
                <a:latin typeface="Arial MT"/>
                <a:cs typeface="Arial MT"/>
              </a:rPr>
              <a:t>eficiência</a:t>
            </a:r>
            <a:r>
              <a:rPr dirty="0" sz="2150" spc="130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e</a:t>
            </a:r>
            <a:r>
              <a:rPr dirty="0" sz="2150" spc="135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fortalece</a:t>
            </a:r>
            <a:r>
              <a:rPr dirty="0" sz="2150" spc="135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as</a:t>
            </a:r>
            <a:r>
              <a:rPr dirty="0" sz="2150" spc="135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empresas.</a:t>
            </a:r>
            <a:r>
              <a:rPr dirty="0" sz="2150" spc="135">
                <a:latin typeface="Arial MT"/>
                <a:cs typeface="Arial MT"/>
              </a:rPr>
              <a:t>  </a:t>
            </a:r>
            <a:r>
              <a:rPr dirty="0" sz="2150">
                <a:latin typeface="Arial MT"/>
                <a:cs typeface="Arial MT"/>
              </a:rPr>
              <a:t>Práticas</a:t>
            </a:r>
            <a:r>
              <a:rPr dirty="0" sz="2150" spc="140">
                <a:latin typeface="Arial MT"/>
                <a:cs typeface="Arial MT"/>
              </a:rPr>
              <a:t>  </a:t>
            </a:r>
            <a:r>
              <a:rPr dirty="0" sz="2150" spc="-20">
                <a:latin typeface="Arial MT"/>
                <a:cs typeface="Arial MT"/>
              </a:rPr>
              <a:t>como </a:t>
            </a:r>
            <a:r>
              <a:rPr dirty="0" sz="2150">
                <a:latin typeface="Arial MT"/>
                <a:cs typeface="Arial MT"/>
              </a:rPr>
              <a:t>logística</a:t>
            </a:r>
            <a:r>
              <a:rPr dirty="0" sz="2150" spc="185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reversa</a:t>
            </a:r>
            <a:r>
              <a:rPr dirty="0" sz="2150" spc="21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e</a:t>
            </a:r>
            <a:r>
              <a:rPr dirty="0" sz="2150" spc="19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tecnologias</a:t>
            </a:r>
            <a:r>
              <a:rPr dirty="0" sz="2150" spc="204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verdes</a:t>
            </a:r>
            <a:r>
              <a:rPr dirty="0" sz="2150" spc="21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são</a:t>
            </a:r>
            <a:r>
              <a:rPr dirty="0" sz="2150" spc="190">
                <a:latin typeface="Arial MT"/>
                <a:cs typeface="Arial MT"/>
              </a:rPr>
              <a:t> </a:t>
            </a:r>
            <a:r>
              <a:rPr dirty="0" sz="2150" spc="-10">
                <a:latin typeface="Arial MT"/>
                <a:cs typeface="Arial MT"/>
              </a:rPr>
              <a:t>essenciais. </a:t>
            </a:r>
            <a:r>
              <a:rPr dirty="0" sz="2150">
                <a:latin typeface="Arial MT"/>
                <a:cs typeface="Arial MT"/>
              </a:rPr>
              <a:t>São um</a:t>
            </a:r>
            <a:r>
              <a:rPr dirty="0" sz="2150" spc="-1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caminho</a:t>
            </a:r>
            <a:r>
              <a:rPr dirty="0" sz="2150" spc="5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estratégico</a:t>
            </a:r>
            <a:r>
              <a:rPr dirty="0" sz="2150" spc="5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para</a:t>
            </a:r>
            <a:r>
              <a:rPr dirty="0" sz="2150" spc="-1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o</a:t>
            </a:r>
            <a:r>
              <a:rPr dirty="0" sz="2150" spc="-5">
                <a:latin typeface="Arial MT"/>
                <a:cs typeface="Arial MT"/>
              </a:rPr>
              <a:t> </a:t>
            </a:r>
            <a:r>
              <a:rPr dirty="0" sz="2150" spc="-10">
                <a:latin typeface="Arial MT"/>
                <a:cs typeface="Arial MT"/>
              </a:rPr>
              <a:t>futuro.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1283625" y="13471887"/>
            <a:ext cx="8509000" cy="3092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665980" algn="l"/>
                <a:tab pos="5779770" algn="l"/>
                <a:tab pos="6116955" algn="l"/>
                <a:tab pos="6980555" algn="l"/>
                <a:tab pos="7317740" algn="l"/>
                <a:tab pos="8246109" algn="l"/>
              </a:tabLst>
            </a:pPr>
            <a:r>
              <a:rPr dirty="0" sz="1850">
                <a:latin typeface="Arial MT"/>
                <a:cs typeface="Arial MT"/>
              </a:rPr>
              <a:t>estratégia</a:t>
            </a:r>
            <a:r>
              <a:rPr dirty="0" sz="1850" spc="229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essencial</a:t>
            </a:r>
            <a:r>
              <a:rPr dirty="0" sz="1850" spc="2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para</a:t>
            </a:r>
            <a:r>
              <a:rPr dirty="0" sz="1850" spc="25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empresas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baseline="3003" sz="2775" spc="-15">
                <a:latin typeface="Arial MT"/>
                <a:cs typeface="Arial MT"/>
              </a:rPr>
              <a:t>fortalece</a:t>
            </a:r>
            <a:r>
              <a:rPr dirty="0" baseline="3003" sz="2775">
                <a:latin typeface="Arial MT"/>
                <a:cs typeface="Arial MT"/>
              </a:rPr>
              <a:t>	</a:t>
            </a:r>
            <a:r>
              <a:rPr dirty="0" baseline="3003" sz="2775" spc="-75">
                <a:latin typeface="Arial MT"/>
                <a:cs typeface="Arial MT"/>
              </a:rPr>
              <a:t>a</a:t>
            </a:r>
            <a:r>
              <a:rPr dirty="0" baseline="3003" sz="2775">
                <a:latin typeface="Arial MT"/>
                <a:cs typeface="Arial MT"/>
              </a:rPr>
              <a:t>	</a:t>
            </a:r>
            <a:r>
              <a:rPr dirty="0" baseline="3003" sz="2775" spc="-15">
                <a:latin typeface="Arial MT"/>
                <a:cs typeface="Arial MT"/>
              </a:rPr>
              <a:t>marca</a:t>
            </a:r>
            <a:r>
              <a:rPr dirty="0" baseline="3003" sz="2775">
                <a:latin typeface="Arial MT"/>
                <a:cs typeface="Arial MT"/>
              </a:rPr>
              <a:t>	</a:t>
            </a:r>
            <a:r>
              <a:rPr dirty="0" baseline="3003" sz="2775" spc="-75">
                <a:latin typeface="Arial MT"/>
                <a:cs typeface="Arial MT"/>
              </a:rPr>
              <a:t>e</a:t>
            </a:r>
            <a:r>
              <a:rPr dirty="0" baseline="3003" sz="2775">
                <a:latin typeface="Arial MT"/>
                <a:cs typeface="Arial MT"/>
              </a:rPr>
              <a:t>	</a:t>
            </a:r>
            <a:r>
              <a:rPr dirty="0" baseline="3003" sz="2775" spc="-15">
                <a:latin typeface="Arial MT"/>
                <a:cs typeface="Arial MT"/>
              </a:rPr>
              <a:t>atende</a:t>
            </a:r>
            <a:r>
              <a:rPr dirty="0" baseline="3003" sz="2775">
                <a:latin typeface="Arial MT"/>
                <a:cs typeface="Arial MT"/>
              </a:rPr>
              <a:t>	</a:t>
            </a:r>
            <a:r>
              <a:rPr dirty="0" baseline="3003" sz="2775" spc="-37">
                <a:latin typeface="Arial MT"/>
                <a:cs typeface="Arial MT"/>
              </a:rPr>
              <a:t>às</a:t>
            </a:r>
            <a:endParaRPr baseline="3003" sz="2775">
              <a:latin typeface="Arial MT"/>
              <a:cs typeface="Arial MT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1283625" y="13755574"/>
            <a:ext cx="4496435" cy="5930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  <a:tabLst>
                <a:tab pos="1425575" algn="l"/>
                <a:tab pos="2430780" algn="l"/>
                <a:tab pos="2752090" algn="l"/>
                <a:tab pos="3711575" algn="l"/>
                <a:tab pos="4399915" algn="l"/>
              </a:tabLst>
            </a:pPr>
            <a:r>
              <a:rPr dirty="0" sz="1850" spc="-10">
                <a:latin typeface="Arial MT"/>
                <a:cs typeface="Arial MT"/>
              </a:rPr>
              <a:t>modernas,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unindo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eficiência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50">
                <a:latin typeface="Arial MT"/>
                <a:cs typeface="Arial MT"/>
              </a:rPr>
              <a:t>e </a:t>
            </a:r>
            <a:r>
              <a:rPr dirty="0" sz="1850" spc="-10">
                <a:latin typeface="Arial MT"/>
                <a:cs typeface="Arial MT"/>
              </a:rPr>
              <a:t>responsabilidade</a:t>
            </a:r>
            <a:r>
              <a:rPr dirty="0" sz="1850">
                <a:latin typeface="Arial MT"/>
                <a:cs typeface="Arial MT"/>
              </a:rPr>
              <a:t>		</a:t>
            </a:r>
            <a:r>
              <a:rPr dirty="0" sz="1850" spc="-10">
                <a:latin typeface="Arial MT"/>
                <a:cs typeface="Arial MT"/>
              </a:rPr>
              <a:t>ambiental.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baseline="3003" sz="2775" spc="-75">
                <a:latin typeface="Arial MT"/>
                <a:cs typeface="Arial MT"/>
              </a:rPr>
              <a:t>•</a:t>
            </a:r>
            <a:endParaRPr baseline="3003" sz="2775">
              <a:latin typeface="Arial MT"/>
              <a:cs typeface="Arial MT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5937313" y="13742927"/>
            <a:ext cx="3856354" cy="8763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850">
                <a:latin typeface="Arial MT"/>
                <a:cs typeface="Arial MT"/>
              </a:rPr>
              <a:t>demandas</a:t>
            </a:r>
            <a:r>
              <a:rPr dirty="0" sz="1850" spc="-1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ambientais.</a:t>
            </a:r>
            <a:endParaRPr sz="1850">
              <a:latin typeface="Arial MT"/>
              <a:cs typeface="Arial MT"/>
            </a:endParaRPr>
          </a:p>
          <a:p>
            <a:pPr marL="12700" marR="5080">
              <a:lnSpc>
                <a:spcPct val="100600"/>
              </a:lnSpc>
              <a:tabLst>
                <a:tab pos="302895" algn="l"/>
                <a:tab pos="1158240" algn="l"/>
                <a:tab pos="2488565" algn="l"/>
                <a:tab pos="3133725" algn="l"/>
              </a:tabLst>
            </a:pPr>
            <a:r>
              <a:rPr dirty="0" sz="1850" spc="-50">
                <a:latin typeface="Arial MT"/>
                <a:cs typeface="Arial MT"/>
              </a:rPr>
              <a:t>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Natura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exemplifica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20">
                <a:latin typeface="Arial MT"/>
                <a:cs typeface="Arial MT"/>
              </a:rPr>
              <a:t>essa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prática </a:t>
            </a:r>
            <a:r>
              <a:rPr dirty="0" sz="1850">
                <a:latin typeface="Arial MT"/>
                <a:cs typeface="Arial MT"/>
              </a:rPr>
              <a:t>com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reciclagem,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reversa</a:t>
            </a:r>
            <a:r>
              <a:rPr dirty="0" sz="1850" spc="245">
                <a:latin typeface="Arial MT"/>
                <a:cs typeface="Arial MT"/>
              </a:rPr>
              <a:t> </a:t>
            </a:r>
            <a:r>
              <a:rPr dirty="0" sz="1850" spc="-50">
                <a:latin typeface="Arial MT"/>
                <a:cs typeface="Arial MT"/>
              </a:rPr>
              <a:t>e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47" name="object 47" descr=""/>
          <p:cNvSpPr txBox="1"/>
          <p:nvPr/>
        </p:nvSpPr>
        <p:spPr>
          <a:xfrm>
            <a:off x="5937313" y="14593983"/>
            <a:ext cx="3856354" cy="11601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600"/>
              </a:lnSpc>
              <a:spcBef>
                <a:spcPts val="95"/>
              </a:spcBef>
            </a:pPr>
            <a:r>
              <a:rPr dirty="0" sz="1850">
                <a:latin typeface="Arial MT"/>
                <a:cs typeface="Arial MT"/>
              </a:rPr>
              <a:t>impacto</a:t>
            </a:r>
            <a:r>
              <a:rPr dirty="0" sz="1850" spc="50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social.</a:t>
            </a:r>
            <a:r>
              <a:rPr dirty="0" sz="1850" spc="495">
                <a:latin typeface="Arial MT"/>
                <a:cs typeface="Arial MT"/>
              </a:rPr>
              <a:t>  </a:t>
            </a:r>
            <a:r>
              <a:rPr dirty="0" sz="1850" spc="-10">
                <a:latin typeface="Arial MT"/>
                <a:cs typeface="Arial MT"/>
              </a:rPr>
              <a:t>Sustentabilidade, </a:t>
            </a:r>
            <a:r>
              <a:rPr dirty="0" sz="1850">
                <a:latin typeface="Arial MT"/>
                <a:cs typeface="Arial MT"/>
              </a:rPr>
              <a:t>portanto,</a:t>
            </a:r>
            <a:r>
              <a:rPr dirty="0" sz="1850" spc="310">
                <a:latin typeface="Arial MT"/>
                <a:cs typeface="Arial MT"/>
              </a:rPr>
              <a:t>    </a:t>
            </a:r>
            <a:r>
              <a:rPr dirty="0" sz="1850">
                <a:latin typeface="Arial MT"/>
                <a:cs typeface="Arial MT"/>
              </a:rPr>
              <a:t>é</a:t>
            </a:r>
            <a:r>
              <a:rPr dirty="0" sz="1850" spc="315">
                <a:latin typeface="Arial MT"/>
                <a:cs typeface="Arial MT"/>
              </a:rPr>
              <a:t>    </a:t>
            </a:r>
            <a:r>
              <a:rPr dirty="0" sz="1850">
                <a:latin typeface="Arial MT"/>
                <a:cs typeface="Arial MT"/>
              </a:rPr>
              <a:t>uma</a:t>
            </a:r>
            <a:r>
              <a:rPr dirty="0" sz="1850" spc="315">
                <a:latin typeface="Arial MT"/>
                <a:cs typeface="Arial MT"/>
              </a:rPr>
              <a:t>    </a:t>
            </a:r>
            <a:r>
              <a:rPr dirty="0" sz="1850" spc="-10">
                <a:latin typeface="Arial MT"/>
                <a:cs typeface="Arial MT"/>
              </a:rPr>
              <a:t>estratégia </a:t>
            </a:r>
            <a:r>
              <a:rPr dirty="0" sz="1850">
                <a:latin typeface="Arial MT"/>
                <a:cs typeface="Arial MT"/>
              </a:rPr>
              <a:t>inteligente</a:t>
            </a:r>
            <a:r>
              <a:rPr dirty="0" sz="1850" spc="1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1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essencial</a:t>
            </a:r>
            <a:r>
              <a:rPr dirty="0" sz="1850" spc="14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para</a:t>
            </a:r>
            <a:r>
              <a:rPr dirty="0" sz="1850" spc="1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13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futuro </a:t>
            </a:r>
            <a:r>
              <a:rPr dirty="0" sz="1850">
                <a:latin typeface="Arial MT"/>
                <a:cs typeface="Arial MT"/>
              </a:rPr>
              <a:t>das</a:t>
            </a:r>
            <a:r>
              <a:rPr dirty="0" sz="1850" spc="-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empresas.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1017670" y="13188202"/>
            <a:ext cx="9441180" cy="3092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78130" indent="-265430">
              <a:lnSpc>
                <a:spcPct val="100000"/>
              </a:lnSpc>
              <a:spcBef>
                <a:spcPts val="110"/>
              </a:spcBef>
              <a:buChar char="•"/>
              <a:tabLst>
                <a:tab pos="278130" algn="l"/>
                <a:tab pos="681355" algn="l"/>
                <a:tab pos="1805939" algn="l"/>
                <a:tab pos="3260090" algn="l"/>
                <a:tab pos="3648710" algn="l"/>
                <a:tab pos="4665980" algn="l"/>
                <a:tab pos="4932045" algn="l"/>
                <a:tab pos="9344660" algn="l"/>
              </a:tabLst>
            </a:pPr>
            <a:r>
              <a:rPr dirty="0" sz="1850" spc="-50">
                <a:latin typeface="Arial MT"/>
                <a:cs typeface="Arial MT"/>
              </a:rPr>
              <a:t>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logística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10">
                <a:latin typeface="Arial MT"/>
                <a:cs typeface="Arial MT"/>
              </a:rPr>
              <a:t>sustentável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50">
                <a:latin typeface="Arial MT"/>
                <a:cs typeface="Arial MT"/>
              </a:rPr>
              <a:t>é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sz="1850" spc="-25">
                <a:latin typeface="Arial MT"/>
                <a:cs typeface="Arial MT"/>
              </a:rPr>
              <a:t>uma</a:t>
            </a:r>
            <a:r>
              <a:rPr dirty="0" sz="1850">
                <a:latin typeface="Arial MT"/>
                <a:cs typeface="Arial MT"/>
              </a:rPr>
              <a:t>	</a:t>
            </a:r>
            <a:r>
              <a:rPr dirty="0" baseline="3003" sz="2775" spc="-75">
                <a:latin typeface="Arial MT"/>
                <a:cs typeface="Arial MT"/>
              </a:rPr>
              <a:t>•</a:t>
            </a:r>
            <a:r>
              <a:rPr dirty="0" baseline="3003" sz="2775">
                <a:latin typeface="Arial MT"/>
                <a:cs typeface="Arial MT"/>
              </a:rPr>
              <a:t>	A</a:t>
            </a:r>
            <a:r>
              <a:rPr dirty="0" baseline="3003" sz="2775" spc="-120">
                <a:latin typeface="Arial MT"/>
                <a:cs typeface="Arial MT"/>
              </a:rPr>
              <a:t> </a:t>
            </a:r>
            <a:r>
              <a:rPr dirty="0" baseline="3003" sz="2775">
                <a:latin typeface="Arial MT"/>
                <a:cs typeface="Arial MT"/>
              </a:rPr>
              <a:t>logística</a:t>
            </a:r>
            <a:r>
              <a:rPr dirty="0" baseline="3003" sz="2775" spc="30">
                <a:latin typeface="Arial MT"/>
                <a:cs typeface="Arial MT"/>
              </a:rPr>
              <a:t> </a:t>
            </a:r>
            <a:r>
              <a:rPr dirty="0" baseline="3003" sz="2775">
                <a:latin typeface="Arial MT"/>
                <a:cs typeface="Arial MT"/>
              </a:rPr>
              <a:t>sustentável</a:t>
            </a:r>
            <a:r>
              <a:rPr dirty="0" baseline="3003" sz="2775" spc="37">
                <a:latin typeface="Arial MT"/>
                <a:cs typeface="Arial MT"/>
              </a:rPr>
              <a:t> </a:t>
            </a:r>
            <a:r>
              <a:rPr dirty="0" baseline="3003" sz="2775">
                <a:latin typeface="Arial MT"/>
                <a:cs typeface="Arial MT"/>
              </a:rPr>
              <a:t>reduz</a:t>
            </a:r>
            <a:r>
              <a:rPr dirty="0" baseline="3003" sz="2775" spc="44">
                <a:latin typeface="Arial MT"/>
                <a:cs typeface="Arial MT"/>
              </a:rPr>
              <a:t> </a:t>
            </a:r>
            <a:r>
              <a:rPr dirty="0" baseline="3003" sz="2775" spc="-15">
                <a:latin typeface="Arial MT"/>
                <a:cs typeface="Arial MT"/>
              </a:rPr>
              <a:t>custos,</a:t>
            </a:r>
            <a:r>
              <a:rPr dirty="0" baseline="3003" sz="2775">
                <a:latin typeface="Arial MT"/>
                <a:cs typeface="Arial MT"/>
              </a:rPr>
              <a:t>	</a:t>
            </a:r>
            <a:r>
              <a:rPr dirty="0" sz="1850" spc="-50">
                <a:latin typeface="Arial MT"/>
                <a:cs typeface="Arial MT"/>
              </a:rPr>
              <a:t>•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10616178" y="13188202"/>
            <a:ext cx="3561715" cy="876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600"/>
              </a:lnSpc>
              <a:spcBef>
                <a:spcPts val="95"/>
              </a:spcBef>
            </a:pPr>
            <a:r>
              <a:rPr dirty="0" sz="1850">
                <a:latin typeface="Arial MT"/>
                <a:cs typeface="Arial MT"/>
              </a:rPr>
              <a:t>Adotar</a:t>
            </a:r>
            <a:r>
              <a:rPr dirty="0" sz="1850" spc="484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48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logística</a:t>
            </a:r>
            <a:r>
              <a:rPr dirty="0" sz="1850" spc="48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sustentável</a:t>
            </a:r>
            <a:r>
              <a:rPr dirty="0" sz="1850" spc="490">
                <a:latin typeface="Arial MT"/>
                <a:cs typeface="Arial MT"/>
              </a:rPr>
              <a:t> </a:t>
            </a:r>
            <a:r>
              <a:rPr dirty="0" sz="1850" spc="-50">
                <a:latin typeface="Arial MT"/>
                <a:cs typeface="Arial MT"/>
              </a:rPr>
              <a:t>é </a:t>
            </a:r>
            <a:r>
              <a:rPr dirty="0" sz="1850">
                <a:latin typeface="Arial MT"/>
                <a:cs typeface="Arial MT"/>
              </a:rPr>
              <a:t>mais</a:t>
            </a:r>
            <a:r>
              <a:rPr dirty="0" sz="1850" spc="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do</a:t>
            </a:r>
            <a:r>
              <a:rPr dirty="0" sz="1850" spc="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que</a:t>
            </a:r>
            <a:r>
              <a:rPr dirty="0" sz="1850" spc="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uma</a:t>
            </a:r>
            <a:r>
              <a:rPr dirty="0" sz="1850" spc="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tendência</a:t>
            </a:r>
            <a:r>
              <a:rPr dirty="0" sz="1850" spc="85">
                <a:latin typeface="Arial MT"/>
                <a:cs typeface="Arial MT"/>
              </a:rPr>
              <a:t>  </a:t>
            </a:r>
            <a:r>
              <a:rPr dirty="0" sz="1850" spc="-50">
                <a:latin typeface="Arial MT"/>
                <a:cs typeface="Arial MT"/>
              </a:rPr>
              <a:t>é </a:t>
            </a:r>
            <a:r>
              <a:rPr dirty="0" sz="1850">
                <a:latin typeface="Arial MT"/>
                <a:cs typeface="Arial MT"/>
              </a:rPr>
              <a:t>uma</a:t>
            </a:r>
            <a:r>
              <a:rPr dirty="0" sz="1850" spc="22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estratégia</a:t>
            </a:r>
            <a:r>
              <a:rPr dirty="0" sz="1850" spc="225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inteligente</a:t>
            </a:r>
            <a:r>
              <a:rPr dirty="0" sz="1850" spc="225">
                <a:latin typeface="Arial MT"/>
                <a:cs typeface="Arial MT"/>
              </a:rPr>
              <a:t>  </a:t>
            </a:r>
            <a:r>
              <a:rPr dirty="0" sz="1850" spc="-25">
                <a:latin typeface="Arial MT"/>
                <a:cs typeface="Arial MT"/>
              </a:rPr>
              <a:t>que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10350222" y="14039259"/>
            <a:ext cx="3827779" cy="22948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278130" marR="5715">
              <a:lnSpc>
                <a:spcPct val="100600"/>
              </a:lnSpc>
              <a:spcBef>
                <a:spcPts val="95"/>
              </a:spcBef>
            </a:pPr>
            <a:r>
              <a:rPr dirty="0" sz="1850">
                <a:latin typeface="Arial MT"/>
                <a:cs typeface="Arial MT"/>
              </a:rPr>
              <a:t>gera</a:t>
            </a:r>
            <a:r>
              <a:rPr dirty="0" sz="1850" spc="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economia,</a:t>
            </a:r>
            <a:r>
              <a:rPr dirty="0" sz="1850" spc="3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fortalece</a:t>
            </a:r>
            <a:r>
              <a:rPr dirty="0" sz="1850" spc="3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</a:t>
            </a:r>
            <a:r>
              <a:rPr dirty="0" sz="1850" spc="2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marca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395">
                <a:latin typeface="Arial MT"/>
                <a:cs typeface="Arial MT"/>
              </a:rPr>
              <a:t>   </a:t>
            </a:r>
            <a:r>
              <a:rPr dirty="0" sz="1850">
                <a:latin typeface="Arial MT"/>
                <a:cs typeface="Arial MT"/>
              </a:rPr>
              <a:t>promove</a:t>
            </a:r>
            <a:r>
              <a:rPr dirty="0" sz="1850" spc="395">
                <a:latin typeface="Arial MT"/>
                <a:cs typeface="Arial MT"/>
              </a:rPr>
              <a:t>   </a:t>
            </a:r>
            <a:r>
              <a:rPr dirty="0" sz="1850" spc="-10">
                <a:latin typeface="Arial MT"/>
                <a:cs typeface="Arial MT"/>
              </a:rPr>
              <a:t>responsabilidade </a:t>
            </a:r>
            <a:r>
              <a:rPr dirty="0" sz="1850">
                <a:latin typeface="Arial MT"/>
                <a:cs typeface="Arial MT"/>
              </a:rPr>
              <a:t>ambiental</a:t>
            </a:r>
            <a:r>
              <a:rPr dirty="0" sz="1850" spc="-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-1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social.</a:t>
            </a:r>
            <a:endParaRPr sz="1850">
              <a:latin typeface="Arial MT"/>
              <a:cs typeface="Arial MT"/>
            </a:endParaRPr>
          </a:p>
          <a:p>
            <a:pPr algn="just" marL="276860" marR="5080" indent="-264795">
              <a:lnSpc>
                <a:spcPct val="100600"/>
              </a:lnSpc>
              <a:buChar char="•"/>
              <a:tabLst>
                <a:tab pos="278130" algn="l"/>
              </a:tabLst>
            </a:pPr>
            <a:r>
              <a:rPr dirty="0" sz="1850">
                <a:latin typeface="Arial MT"/>
                <a:cs typeface="Arial MT"/>
              </a:rPr>
              <a:t>O</a:t>
            </a:r>
            <a:r>
              <a:rPr dirty="0" sz="1850" spc="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exemplo</a:t>
            </a:r>
            <a:r>
              <a:rPr dirty="0" sz="1850" spc="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da</a:t>
            </a:r>
            <a:r>
              <a:rPr dirty="0" sz="1850" spc="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Natura</a:t>
            </a:r>
            <a:r>
              <a:rPr dirty="0" sz="1850" spc="6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mostra</a:t>
            </a:r>
            <a:r>
              <a:rPr dirty="0" sz="1850" spc="55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que </a:t>
            </a:r>
            <a:r>
              <a:rPr dirty="0" sz="1850" spc="-25">
                <a:latin typeface="Arial MT"/>
                <a:cs typeface="Arial MT"/>
              </a:rPr>
              <a:t>	</a:t>
            </a:r>
            <a:r>
              <a:rPr dirty="0" sz="1850">
                <a:latin typeface="Arial MT"/>
                <a:cs typeface="Arial MT"/>
              </a:rPr>
              <a:t>é</a:t>
            </a:r>
            <a:r>
              <a:rPr dirty="0" sz="1850" spc="1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possível</a:t>
            </a:r>
            <a:r>
              <a:rPr dirty="0" sz="1850" spc="1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conciliar</a:t>
            </a:r>
            <a:r>
              <a:rPr dirty="0" sz="1850" spc="180">
                <a:latin typeface="Arial MT"/>
                <a:cs typeface="Arial MT"/>
              </a:rPr>
              <a:t>  </a:t>
            </a:r>
            <a:r>
              <a:rPr dirty="0" sz="1850">
                <a:latin typeface="Arial MT"/>
                <a:cs typeface="Arial MT"/>
              </a:rPr>
              <a:t>lucro</a:t>
            </a:r>
            <a:r>
              <a:rPr dirty="0" sz="1850" spc="185">
                <a:latin typeface="Arial MT"/>
                <a:cs typeface="Arial MT"/>
              </a:rPr>
              <a:t>  </a:t>
            </a:r>
            <a:r>
              <a:rPr dirty="0" sz="1850" spc="-25">
                <a:latin typeface="Arial MT"/>
                <a:cs typeface="Arial MT"/>
              </a:rPr>
              <a:t>com </a:t>
            </a:r>
            <a:r>
              <a:rPr dirty="0" sz="1850" spc="-25">
                <a:latin typeface="Arial MT"/>
                <a:cs typeface="Arial MT"/>
              </a:rPr>
              <a:t>	</a:t>
            </a:r>
            <a:r>
              <a:rPr dirty="0" sz="1850">
                <a:latin typeface="Arial MT"/>
                <a:cs typeface="Arial MT"/>
              </a:rPr>
              <a:t>impacto</a:t>
            </a:r>
            <a:r>
              <a:rPr dirty="0" sz="1850" spc="22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positivo,</a:t>
            </a:r>
            <a:r>
              <a:rPr dirty="0" sz="1850" spc="23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construindo</a:t>
            </a:r>
            <a:r>
              <a:rPr dirty="0" sz="1850" spc="229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um </a:t>
            </a:r>
            <a:r>
              <a:rPr dirty="0" sz="1850" spc="-25">
                <a:latin typeface="Arial MT"/>
                <a:cs typeface="Arial MT"/>
              </a:rPr>
              <a:t>	</a:t>
            </a:r>
            <a:r>
              <a:rPr dirty="0" sz="1850">
                <a:latin typeface="Arial MT"/>
                <a:cs typeface="Arial MT"/>
              </a:rPr>
              <a:t>futuro</a:t>
            </a:r>
            <a:r>
              <a:rPr dirty="0" sz="1850" spc="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mais</a:t>
            </a:r>
            <a:r>
              <a:rPr dirty="0" sz="1850" spc="5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consciente</a:t>
            </a:r>
            <a:r>
              <a:rPr dirty="0" sz="1850" spc="5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e</a:t>
            </a:r>
            <a:r>
              <a:rPr dirty="0" sz="1850" spc="60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eficiente </a:t>
            </a:r>
            <a:r>
              <a:rPr dirty="0" sz="1850" spc="-10">
                <a:latin typeface="Arial MT"/>
                <a:cs typeface="Arial MT"/>
              </a:rPr>
              <a:t>	</a:t>
            </a:r>
            <a:r>
              <a:rPr dirty="0" sz="1850">
                <a:latin typeface="Arial MT"/>
                <a:cs typeface="Arial MT"/>
              </a:rPr>
              <a:t>para</a:t>
            </a:r>
            <a:r>
              <a:rPr dirty="0" sz="1850" spc="-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as</a:t>
            </a:r>
            <a:r>
              <a:rPr dirty="0" sz="1850" spc="-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empresas.</a:t>
            </a:r>
            <a:endParaRPr sz="1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Davi</dc:creator>
  <dc:title>Apresentação do PowerPoint</dc:title>
  <dcterms:created xsi:type="dcterms:W3CDTF">2025-06-11T17:22:51Z</dcterms:created>
  <dcterms:modified xsi:type="dcterms:W3CDTF">2025-06-11T17:22:51Z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2025-06-11T00:00:00Z</vt:filetime>
  </property>
  <property fmtid="{D5CDD505-2E9C-101B-9397-08002B2CF9AE}" pid="5" name="Producer">
    <vt:lpwstr>Microsoft® PowerPoint® 2016</vt:lpwstr>
  </property>
</Properties>
</file>