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3200638"/>
  <p:notesSz cx="7099300" cy="10234613"/>
  <p:defaultTextStyle>
    <a:defPPr>
      <a:defRPr lang="pt-BR"/>
    </a:defPPr>
    <a:lvl1pPr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2159000" indent="-1685925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4318000" indent="-3371850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6478588" indent="-5059363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8637588" indent="-6745288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70C6AE-FB3C-486F-AB4A-310F4E544A98}" v="270" dt="2025-06-11T15:48:48.038"/>
    <p1510:client id="{E721ED60-D4F8-4A90-8097-1A848D108510}" v="284" dt="2025-06-10T01:07:01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132" y="-5404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7663826-37D1-FFE3-DAD1-54736B452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BF75110-ECFA-D6DA-3390-AF39E3DB4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t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63ADCBB-5FDF-4118-94A7-98A832D5C2B3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2F075FE-29B9-7A1E-0058-F7E955ECC2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 anchor="b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322C1B1-BFF4-BDF3-B9DC-B57B238D3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b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34D4014F-B452-4554-B7F5-6C272273A49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F277C45A-3A11-7441-0CC1-FF6B782535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0BC5996-C8B6-BDBB-C48D-DC3BB1B2EC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t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CF4513-B136-499D-9037-E40143893229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A13E6AB3-181B-1E84-B8EC-BF19FF4621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06" tIns="48253" rIns="96506" bIns="48253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C7014636-2392-1B86-6666-F39E53A34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wrap="square" lIns="96506" tIns="48253" rIns="96506" bIns="4825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68792E-9494-2D2E-E8A6-AAC3580B89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 anchor="b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CC083E-BFA0-61CD-8501-3984D9647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b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3BD4AFE6-BA21-4C0E-B6FE-9B69F9D938E1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714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4456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4176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907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364410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6pPr>
    <a:lvl7pPr marL="2837292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7pPr>
    <a:lvl8pPr marL="3310174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8pPr>
    <a:lvl9pPr marL="3783056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>
            <a:extLst>
              <a:ext uri="{FF2B5EF4-FFF2-40B4-BE49-F238E27FC236}">
                <a16:creationId xmlns:a16="http://schemas.microsoft.com/office/drawing/2014/main" id="{EA4C4552-B590-7D8A-3A62-20B713417A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Espaço Reservado para Anotações 2">
            <a:extLst>
              <a:ext uri="{FF2B5EF4-FFF2-40B4-BE49-F238E27FC236}">
                <a16:creationId xmlns:a16="http://schemas.microsoft.com/office/drawing/2014/main" id="{A57161D9-F6FA-5987-A762-8CB96E860D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en-US" altLang="pt-BR" sz="1241" dirty="0"/>
          </a:p>
        </p:txBody>
      </p:sp>
      <p:sp>
        <p:nvSpPr>
          <p:cNvPr id="4100" name="Espaço Reservado para Cabeçalho 4">
            <a:extLst>
              <a:ext uri="{FF2B5EF4-FFF2-40B4-BE49-F238E27FC236}">
                <a16:creationId xmlns:a16="http://schemas.microsoft.com/office/drawing/2014/main" id="{5D36C1F8-8111-0C6B-9DA4-D6639A1FB356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40642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3420202"/>
            <a:ext cx="27539395" cy="926013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4" y="24480361"/>
            <a:ext cx="22679502" cy="110401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7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4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22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29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44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51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59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0B8B1E-C346-8115-9AC1-152ED173B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72BB7-E834-49C6-A84B-91A181EC9AEB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5FE001-2D15-6F31-DDE9-B1C1C00C3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E303B0-213C-4789-27B7-597B605E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0078C-96F5-42AB-8FB4-6704A3CB4FB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869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998A50-0932-1E89-C29A-C3D86F179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48ABE-68CF-4E0A-9EF7-46075C411F4F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EEE8CC-CD8C-3483-1982-141442ADD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325B9F-CB3C-A160-00BD-BE4F0DB0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1CF13-06BD-4E1F-8417-03C2B86D647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0954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89484" y="1730032"/>
            <a:ext cx="7289839" cy="3686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9965" y="1730032"/>
            <a:ext cx="21329531" cy="3686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649FC3-168C-70CD-C424-19BB03DD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F4F34-4D61-4A21-97D4-BC209FCA821A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DE86AF-DD2B-D59C-2E4A-EB36B8A87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D7CE53-C072-467D-ACA0-2AFB9A17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0D6F1-201B-45CE-8E1F-E8E51D8514E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9431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15CDCF-800B-2B3D-1576-418E2FD28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2D079-BEF6-4C56-BE88-0789B25B335F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10E81F-82FA-8298-0BA9-54ED24E53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C3E95C9-C367-6791-3970-CF519119F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78E44-E7CF-43B0-99A7-1CBF17650B3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008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2" y="27760414"/>
            <a:ext cx="27539395" cy="8580126"/>
          </a:xfrm>
        </p:spPr>
        <p:txBody>
          <a:bodyPr anchor="t"/>
          <a:lstStyle>
            <a:lvl1pPr algn="l">
              <a:defRPr sz="18468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2" y="18310278"/>
            <a:ext cx="27539395" cy="9450136"/>
          </a:xfrm>
        </p:spPr>
        <p:txBody>
          <a:bodyPr anchor="b"/>
          <a:lstStyle>
            <a:lvl1pPr marL="0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1pPr>
            <a:lvl2pPr marL="2107427" indent="0">
              <a:buNone/>
              <a:defRPr sz="8275">
                <a:solidFill>
                  <a:schemeClr val="tx1">
                    <a:tint val="75000"/>
                  </a:schemeClr>
                </a:solidFill>
              </a:defRPr>
            </a:lvl2pPr>
            <a:lvl3pPr marL="4214854" indent="0">
              <a:buNone/>
              <a:defRPr sz="7367">
                <a:solidFill>
                  <a:schemeClr val="tx1">
                    <a:tint val="75000"/>
                  </a:schemeClr>
                </a:solidFill>
              </a:defRPr>
            </a:lvl3pPr>
            <a:lvl4pPr marL="6322281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4pPr>
            <a:lvl5pPr marL="8429707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5pPr>
            <a:lvl6pPr marL="10537134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6pPr>
            <a:lvl7pPr marL="12644561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7pPr>
            <a:lvl8pPr marL="14751988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8pPr>
            <a:lvl9pPr marL="16859415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7C6142-D147-7FC8-C1B4-D8A7F93A9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B7F48-9853-46CD-AD33-896DFFD95761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0C38FD-DCA6-1585-E57F-8975D6E1C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59BD9C-B586-D79A-B655-C1436890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26403-73A1-43A3-ABB3-79C030284B6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2581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9965" y="10080152"/>
            <a:ext cx="14309686" cy="28510424"/>
          </a:xfrm>
        </p:spPr>
        <p:txBody>
          <a:bodyPr/>
          <a:lstStyle>
            <a:lvl1pPr>
              <a:defRPr sz="12918"/>
            </a:lvl1pPr>
            <a:lvl2pPr>
              <a:defRPr sz="11101"/>
            </a:lvl2pPr>
            <a:lvl3pPr>
              <a:defRPr sz="9184"/>
            </a:lvl3pPr>
            <a:lvl4pPr>
              <a:defRPr sz="8275"/>
            </a:lvl4pPr>
            <a:lvl5pPr>
              <a:defRPr sz="8275"/>
            </a:lvl5pPr>
            <a:lvl6pPr>
              <a:defRPr sz="8275"/>
            </a:lvl6pPr>
            <a:lvl7pPr>
              <a:defRPr sz="8275"/>
            </a:lvl7pPr>
            <a:lvl8pPr>
              <a:defRPr sz="8275"/>
            </a:lvl8pPr>
            <a:lvl9pPr>
              <a:defRPr sz="827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69638" y="10080152"/>
            <a:ext cx="14309686" cy="28510424"/>
          </a:xfrm>
        </p:spPr>
        <p:txBody>
          <a:bodyPr/>
          <a:lstStyle>
            <a:lvl1pPr>
              <a:defRPr sz="12918"/>
            </a:lvl1pPr>
            <a:lvl2pPr>
              <a:defRPr sz="11101"/>
            </a:lvl2pPr>
            <a:lvl3pPr>
              <a:defRPr sz="9184"/>
            </a:lvl3pPr>
            <a:lvl4pPr>
              <a:defRPr sz="8275"/>
            </a:lvl4pPr>
            <a:lvl5pPr>
              <a:defRPr sz="8275"/>
            </a:lvl5pPr>
            <a:lvl6pPr>
              <a:defRPr sz="8275"/>
            </a:lvl6pPr>
            <a:lvl7pPr>
              <a:defRPr sz="8275"/>
            </a:lvl7pPr>
            <a:lvl8pPr>
              <a:defRPr sz="8275"/>
            </a:lvl8pPr>
            <a:lvl9pPr>
              <a:defRPr sz="827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005EC609-A55F-28C1-488E-4CC4CD92B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17044-ADAB-4DA0-AB9F-D8A154F11269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0493BA3C-039D-9C44-C25A-B732DBE8F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411C1E4F-8BCD-B1DB-6009-35E3E7BB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AF5EE-F379-4E94-AE87-20E111F12CC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6013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9670147"/>
            <a:ext cx="14315312" cy="4030056"/>
          </a:xfrm>
        </p:spPr>
        <p:txBody>
          <a:bodyPr anchor="b"/>
          <a:lstStyle>
            <a:lvl1pPr marL="0" indent="0">
              <a:buNone/>
              <a:defRPr sz="11101" b="1"/>
            </a:lvl1pPr>
            <a:lvl2pPr marL="2107427" indent="0">
              <a:buNone/>
              <a:defRPr sz="9184" b="1"/>
            </a:lvl2pPr>
            <a:lvl3pPr marL="4214854" indent="0">
              <a:buNone/>
              <a:defRPr sz="8275" b="1"/>
            </a:lvl3pPr>
            <a:lvl4pPr marL="6322281" indent="0">
              <a:buNone/>
              <a:defRPr sz="7367" b="1"/>
            </a:lvl4pPr>
            <a:lvl5pPr marL="8429707" indent="0">
              <a:buNone/>
              <a:defRPr sz="7367" b="1"/>
            </a:lvl5pPr>
            <a:lvl6pPr marL="10537134" indent="0">
              <a:buNone/>
              <a:defRPr sz="7367" b="1"/>
            </a:lvl6pPr>
            <a:lvl7pPr marL="12644561" indent="0">
              <a:buNone/>
              <a:defRPr sz="7367" b="1"/>
            </a:lvl7pPr>
            <a:lvl8pPr marL="14751988" indent="0">
              <a:buNone/>
              <a:defRPr sz="7367" b="1"/>
            </a:lvl8pPr>
            <a:lvl9pPr marL="16859415" indent="0">
              <a:buNone/>
              <a:defRPr sz="7367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5" y="13700202"/>
            <a:ext cx="14315312" cy="24890371"/>
          </a:xfrm>
        </p:spPr>
        <p:txBody>
          <a:bodyPr/>
          <a:lstStyle>
            <a:lvl1pPr>
              <a:defRPr sz="11101"/>
            </a:lvl1pPr>
            <a:lvl2pPr>
              <a:defRPr sz="9184"/>
            </a:lvl2pPr>
            <a:lvl3pPr>
              <a:defRPr sz="8275"/>
            </a:lvl3pPr>
            <a:lvl4pPr>
              <a:defRPr sz="7367"/>
            </a:lvl4pPr>
            <a:lvl5pPr>
              <a:defRPr sz="7367"/>
            </a:lvl5pPr>
            <a:lvl6pPr>
              <a:defRPr sz="7367"/>
            </a:lvl6pPr>
            <a:lvl7pPr>
              <a:defRPr sz="7367"/>
            </a:lvl7pPr>
            <a:lvl8pPr>
              <a:defRPr sz="7367"/>
            </a:lvl8pPr>
            <a:lvl9pPr>
              <a:defRPr sz="7367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90" y="9670147"/>
            <a:ext cx="14320936" cy="4030056"/>
          </a:xfrm>
        </p:spPr>
        <p:txBody>
          <a:bodyPr anchor="b"/>
          <a:lstStyle>
            <a:lvl1pPr marL="0" indent="0">
              <a:buNone/>
              <a:defRPr sz="11101" b="1"/>
            </a:lvl1pPr>
            <a:lvl2pPr marL="2107427" indent="0">
              <a:buNone/>
              <a:defRPr sz="9184" b="1"/>
            </a:lvl2pPr>
            <a:lvl3pPr marL="4214854" indent="0">
              <a:buNone/>
              <a:defRPr sz="8275" b="1"/>
            </a:lvl3pPr>
            <a:lvl4pPr marL="6322281" indent="0">
              <a:buNone/>
              <a:defRPr sz="7367" b="1"/>
            </a:lvl4pPr>
            <a:lvl5pPr marL="8429707" indent="0">
              <a:buNone/>
              <a:defRPr sz="7367" b="1"/>
            </a:lvl5pPr>
            <a:lvl6pPr marL="10537134" indent="0">
              <a:buNone/>
              <a:defRPr sz="7367" b="1"/>
            </a:lvl6pPr>
            <a:lvl7pPr marL="12644561" indent="0">
              <a:buNone/>
              <a:defRPr sz="7367" b="1"/>
            </a:lvl7pPr>
            <a:lvl8pPr marL="14751988" indent="0">
              <a:buNone/>
              <a:defRPr sz="7367" b="1"/>
            </a:lvl8pPr>
            <a:lvl9pPr marL="16859415" indent="0">
              <a:buNone/>
              <a:defRPr sz="7367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90" y="13700202"/>
            <a:ext cx="14320936" cy="24890371"/>
          </a:xfrm>
        </p:spPr>
        <p:txBody>
          <a:bodyPr/>
          <a:lstStyle>
            <a:lvl1pPr>
              <a:defRPr sz="11101"/>
            </a:lvl1pPr>
            <a:lvl2pPr>
              <a:defRPr sz="9184"/>
            </a:lvl2pPr>
            <a:lvl3pPr>
              <a:defRPr sz="8275"/>
            </a:lvl3pPr>
            <a:lvl4pPr>
              <a:defRPr sz="7367"/>
            </a:lvl4pPr>
            <a:lvl5pPr>
              <a:defRPr sz="7367"/>
            </a:lvl5pPr>
            <a:lvl6pPr>
              <a:defRPr sz="7367"/>
            </a:lvl6pPr>
            <a:lvl7pPr>
              <a:defRPr sz="7367"/>
            </a:lvl7pPr>
            <a:lvl8pPr>
              <a:defRPr sz="7367"/>
            </a:lvl8pPr>
            <a:lvl9pPr>
              <a:defRPr sz="7367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3766A59E-FFDD-EA36-41AD-FAC0FBC4C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EF794-F51C-482E-91BD-BDDB04F9664B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F92B3EC5-A807-405B-7557-717C07C19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345983E1-CDB5-0941-98CF-2F80476C1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EE4C-FA85-40EF-AF08-F093268C47F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2386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4A8EECF9-13A5-71A7-1E9E-21B10EB0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4659D-8C5F-46B4-AB79-3DB027E0E0A5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0C2E2244-BC62-18CD-9A44-F0F921EB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C159B049-928E-273E-9061-70547114D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61AFA-B0AD-4854-8FB2-F7F0AB0BC7A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4274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A10196A7-820A-0B1B-1042-462C7D6BD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A2B9C-D000-4CA0-B163-1B416892A4FF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E14D913E-4CC6-3736-38AD-60B416B2A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D4AFD3B5-0556-FBA8-AAD4-0CADA744F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F6CAD-6497-4A85-8C50-1E2B2507FA8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5262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6" y="1720026"/>
            <a:ext cx="10659142" cy="7320108"/>
          </a:xfrm>
        </p:spPr>
        <p:txBody>
          <a:bodyPr anchor="b"/>
          <a:lstStyle>
            <a:lvl1pPr algn="l">
              <a:defRPr sz="918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3" y="1720029"/>
            <a:ext cx="18112102" cy="36870548"/>
          </a:xfrm>
        </p:spPr>
        <p:txBody>
          <a:bodyPr/>
          <a:lstStyle>
            <a:lvl1pPr>
              <a:defRPr sz="14734"/>
            </a:lvl1pPr>
            <a:lvl2pPr>
              <a:defRPr sz="12918"/>
            </a:lvl2pPr>
            <a:lvl3pPr>
              <a:defRPr sz="11101"/>
            </a:lvl3pPr>
            <a:lvl4pPr>
              <a:defRPr sz="9184"/>
            </a:lvl4pPr>
            <a:lvl5pPr>
              <a:defRPr sz="9184"/>
            </a:lvl5pPr>
            <a:lvl6pPr>
              <a:defRPr sz="9184"/>
            </a:lvl6pPr>
            <a:lvl7pPr>
              <a:defRPr sz="9184"/>
            </a:lvl7pPr>
            <a:lvl8pPr>
              <a:defRPr sz="9184"/>
            </a:lvl8pPr>
            <a:lvl9pPr>
              <a:defRPr sz="918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6" y="9040137"/>
            <a:ext cx="10659142" cy="29550439"/>
          </a:xfrm>
        </p:spPr>
        <p:txBody>
          <a:bodyPr/>
          <a:lstStyle>
            <a:lvl1pPr marL="0" indent="0">
              <a:buNone/>
              <a:defRPr sz="6459"/>
            </a:lvl1pPr>
            <a:lvl2pPr marL="2107427" indent="0">
              <a:buNone/>
              <a:defRPr sz="5551"/>
            </a:lvl2pPr>
            <a:lvl3pPr marL="4214854" indent="0">
              <a:buNone/>
              <a:defRPr sz="4642"/>
            </a:lvl3pPr>
            <a:lvl4pPr marL="6322281" indent="0">
              <a:buNone/>
              <a:defRPr sz="4138"/>
            </a:lvl4pPr>
            <a:lvl5pPr marL="8429707" indent="0">
              <a:buNone/>
              <a:defRPr sz="4138"/>
            </a:lvl5pPr>
            <a:lvl6pPr marL="10537134" indent="0">
              <a:buNone/>
              <a:defRPr sz="4138"/>
            </a:lvl6pPr>
            <a:lvl7pPr marL="12644561" indent="0">
              <a:buNone/>
              <a:defRPr sz="4138"/>
            </a:lvl7pPr>
            <a:lvl8pPr marL="14751988" indent="0">
              <a:buNone/>
              <a:defRPr sz="4138"/>
            </a:lvl8pPr>
            <a:lvl9pPr marL="16859415" indent="0">
              <a:buNone/>
              <a:defRPr sz="4138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5892A4A7-852E-519F-7246-B9D30494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00068-B0E8-4E78-BB4F-8029FACD7C38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8CFC844-04FE-F25C-F684-83AE72169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327047B4-DFF6-6A07-645B-6050190A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C772D-5A30-4109-AA95-64A94DACF3E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312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489" y="30240446"/>
            <a:ext cx="19439573" cy="3570056"/>
          </a:xfrm>
        </p:spPr>
        <p:txBody>
          <a:bodyPr anchor="b"/>
          <a:lstStyle>
            <a:lvl1pPr algn="l">
              <a:defRPr sz="918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489" y="3860058"/>
            <a:ext cx="19439573" cy="25920383"/>
          </a:xfrm>
        </p:spPr>
        <p:txBody>
          <a:bodyPr rtlCol="0">
            <a:normAutofit/>
          </a:bodyPr>
          <a:lstStyle>
            <a:lvl1pPr marL="0" indent="0">
              <a:buNone/>
              <a:defRPr sz="14734"/>
            </a:lvl1pPr>
            <a:lvl2pPr marL="2107427" indent="0">
              <a:buNone/>
              <a:defRPr sz="12918"/>
            </a:lvl2pPr>
            <a:lvl3pPr marL="4214854" indent="0">
              <a:buNone/>
              <a:defRPr sz="11101"/>
            </a:lvl3pPr>
            <a:lvl4pPr marL="6322281" indent="0">
              <a:buNone/>
              <a:defRPr sz="9184"/>
            </a:lvl4pPr>
            <a:lvl5pPr marL="8429707" indent="0">
              <a:buNone/>
              <a:defRPr sz="9184"/>
            </a:lvl5pPr>
            <a:lvl6pPr marL="10537134" indent="0">
              <a:buNone/>
              <a:defRPr sz="9184"/>
            </a:lvl6pPr>
            <a:lvl7pPr marL="12644561" indent="0">
              <a:buNone/>
              <a:defRPr sz="9184"/>
            </a:lvl7pPr>
            <a:lvl8pPr marL="14751988" indent="0">
              <a:buNone/>
              <a:defRPr sz="9184"/>
            </a:lvl8pPr>
            <a:lvl9pPr marL="16859415" indent="0">
              <a:buNone/>
              <a:defRPr sz="9184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489" y="33810503"/>
            <a:ext cx="19439573" cy="5070072"/>
          </a:xfrm>
        </p:spPr>
        <p:txBody>
          <a:bodyPr/>
          <a:lstStyle>
            <a:lvl1pPr marL="0" indent="0">
              <a:buNone/>
              <a:defRPr sz="6459"/>
            </a:lvl1pPr>
            <a:lvl2pPr marL="2107427" indent="0">
              <a:buNone/>
              <a:defRPr sz="5551"/>
            </a:lvl2pPr>
            <a:lvl3pPr marL="4214854" indent="0">
              <a:buNone/>
              <a:defRPr sz="4642"/>
            </a:lvl3pPr>
            <a:lvl4pPr marL="6322281" indent="0">
              <a:buNone/>
              <a:defRPr sz="4138"/>
            </a:lvl4pPr>
            <a:lvl5pPr marL="8429707" indent="0">
              <a:buNone/>
              <a:defRPr sz="4138"/>
            </a:lvl5pPr>
            <a:lvl6pPr marL="10537134" indent="0">
              <a:buNone/>
              <a:defRPr sz="4138"/>
            </a:lvl6pPr>
            <a:lvl7pPr marL="12644561" indent="0">
              <a:buNone/>
              <a:defRPr sz="4138"/>
            </a:lvl7pPr>
            <a:lvl8pPr marL="14751988" indent="0">
              <a:buNone/>
              <a:defRPr sz="4138"/>
            </a:lvl8pPr>
            <a:lvl9pPr marL="16859415" indent="0">
              <a:buNone/>
              <a:defRPr sz="4138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BD64D91-187F-FCE2-23EF-F5E77F55B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66A8E-4EF7-44E7-ABFF-0B3EDFCD4CE9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96D7E74-0DEF-F810-A077-ECD2F7F2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9F4EB77F-48E4-9F71-C749-296E0E8BB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013B0-767D-4C1C-BA29-AD23141C931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138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A757E34B-1B4C-9C73-CF5D-71F15DF29D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D09A9931-8DA9-6D7D-F46B-B6F7F99A37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57612" cy="285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D934A5-3E41-964D-C137-5E981F54D9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40039925"/>
            <a:ext cx="7558087" cy="2300288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defTabSz="4318332" eaLnBrk="1" hangingPunct="1">
              <a:defRPr sz="5551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6253261-A678-4FC4-AE88-7B0E3BCC6A36}" type="datetimeFigureOut">
              <a:rPr lang="pt-BR" altLang="pt-BR"/>
              <a:pPr>
                <a:defRPr/>
              </a:pPr>
              <a:t>16/06/2025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7D0EF6-E13A-51E2-0BAE-565D1FC4E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69638" y="40039925"/>
            <a:ext cx="10260012" cy="230028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 defTabSz="4214854" eaLnBrk="1" fontAlgn="auto" hangingPunct="1">
              <a:spcBef>
                <a:spcPts val="0"/>
              </a:spcBef>
              <a:spcAft>
                <a:spcPts val="0"/>
              </a:spcAft>
              <a:defRPr sz="555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5CE244-FF89-C189-9000-1164948A7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20363" y="40039925"/>
            <a:ext cx="7558087" cy="2300288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5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A1378A88-CDD8-4A96-A361-001B42B98B43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13225" rtl="0" eaLnBrk="0" fontAlgn="base" hangingPunct="0">
        <a:spcBef>
          <a:spcPct val="0"/>
        </a:spcBef>
        <a:spcAft>
          <a:spcPct val="0"/>
        </a:spcAft>
        <a:defRPr sz="202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2pPr>
      <a:lvl3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3pPr>
      <a:lvl4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4pPr>
      <a:lvl5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5pPr>
      <a:lvl6pPr marL="461406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6pPr>
      <a:lvl7pPr marL="922812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7pPr>
      <a:lvl8pPr marL="1384219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8pPr>
      <a:lvl9pPr marL="1845625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9pPr>
    </p:titleStyle>
    <p:bodyStyle>
      <a:lvl1pPr marL="1579563" indent="-157956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7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3422650" indent="-1316038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9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5267325" indent="-105251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7373938" indent="-105251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9482138" indent="-105251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11590848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6pPr>
      <a:lvl7pPr marL="13698274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7pPr>
      <a:lvl8pPr marL="15805702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8pPr>
      <a:lvl9pPr marL="17913128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1pPr>
      <a:lvl2pPr marL="2107427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2pPr>
      <a:lvl3pPr marL="4214854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3pPr>
      <a:lvl4pPr marL="6322281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4pPr>
      <a:lvl5pPr marL="8429707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5pPr>
      <a:lvl6pPr marL="10537134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6pPr>
      <a:lvl7pPr marL="12644561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7pPr>
      <a:lvl8pPr marL="14751988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8pPr>
      <a:lvl9pPr marL="16859415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orma Livre 66">
            <a:extLst>
              <a:ext uri="{FF2B5EF4-FFF2-40B4-BE49-F238E27FC236}">
                <a16:creationId xmlns:a16="http://schemas.microsoft.com/office/drawing/2014/main" id="{0B326846-C9EC-B160-AA0B-7B807AF3F78C}"/>
              </a:ext>
            </a:extLst>
          </p:cNvPr>
          <p:cNvSpPr/>
          <p:nvPr/>
        </p:nvSpPr>
        <p:spPr>
          <a:xfrm rot="10800000">
            <a:off x="0" y="41251188"/>
            <a:ext cx="32399288" cy="1951037"/>
          </a:xfrm>
          <a:custGeom>
            <a:avLst/>
            <a:gdLst>
              <a:gd name="connsiteX0" fmla="*/ 32399288 w 32399288"/>
              <a:gd name="connsiteY0" fmla="*/ 3766530 h 4255022"/>
              <a:gd name="connsiteX1" fmla="*/ 32399288 w 32399288"/>
              <a:gd name="connsiteY1" fmla="*/ 4255022 h 4255022"/>
              <a:gd name="connsiteX2" fmla="*/ 32399288 w 32399288"/>
              <a:gd name="connsiteY2" fmla="*/ 4255022 h 4255022"/>
              <a:gd name="connsiteX3" fmla="*/ 0 w 32399288"/>
              <a:gd name="connsiteY3" fmla="*/ 0 h 4255022"/>
              <a:gd name="connsiteX4" fmla="*/ 32399288 w 32399288"/>
              <a:gd name="connsiteY4" fmla="*/ 0 h 4255022"/>
              <a:gd name="connsiteX5" fmla="*/ 32399288 w 32399288"/>
              <a:gd name="connsiteY5" fmla="*/ 3766530 h 4255022"/>
              <a:gd name="connsiteX6" fmla="*/ 16199643 w 32399288"/>
              <a:gd name="connsiteY6" fmla="*/ 2819053 h 4255022"/>
              <a:gd name="connsiteX7" fmla="*/ 83636 w 32399288"/>
              <a:gd name="connsiteY7" fmla="*/ 3669656 h 4255022"/>
              <a:gd name="connsiteX8" fmla="*/ 0 w 32399288"/>
              <a:gd name="connsiteY8" fmla="*/ 3766528 h 4255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399288" h="4255022">
                <a:moveTo>
                  <a:pt x="32399288" y="3766530"/>
                </a:moveTo>
                <a:lnTo>
                  <a:pt x="32399288" y="4255022"/>
                </a:lnTo>
                <a:lnTo>
                  <a:pt x="32399288" y="4255022"/>
                </a:lnTo>
                <a:close/>
                <a:moveTo>
                  <a:pt x="0" y="0"/>
                </a:moveTo>
                <a:lnTo>
                  <a:pt x="32399288" y="0"/>
                </a:lnTo>
                <a:lnTo>
                  <a:pt x="32399288" y="3766530"/>
                </a:lnTo>
                <a:cubicBezTo>
                  <a:pt x="32399288" y="3243253"/>
                  <a:pt x="25146460" y="2819053"/>
                  <a:pt x="16199643" y="2819053"/>
                </a:cubicBezTo>
                <a:cubicBezTo>
                  <a:pt x="7812003" y="2819053"/>
                  <a:pt x="913219" y="3191885"/>
                  <a:pt x="83636" y="3669656"/>
                </a:cubicBezTo>
                <a:lnTo>
                  <a:pt x="0" y="3766528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>
              <a:defRPr/>
            </a:pPr>
            <a:endParaRPr lang="pt-BR" sz="8481"/>
          </a:p>
        </p:txBody>
      </p:sp>
      <p:sp>
        <p:nvSpPr>
          <p:cNvPr id="66" name="Forma Livre 65">
            <a:extLst>
              <a:ext uri="{FF2B5EF4-FFF2-40B4-BE49-F238E27FC236}">
                <a16:creationId xmlns:a16="http://schemas.microsoft.com/office/drawing/2014/main" id="{AEC1C6ED-FE4B-551C-0C93-C65A8FA044E6}"/>
              </a:ext>
            </a:extLst>
          </p:cNvPr>
          <p:cNvSpPr/>
          <p:nvPr/>
        </p:nvSpPr>
        <p:spPr>
          <a:xfrm>
            <a:off x="0" y="0"/>
            <a:ext cx="32399288" cy="5078413"/>
          </a:xfrm>
          <a:custGeom>
            <a:avLst/>
            <a:gdLst>
              <a:gd name="connsiteX0" fmla="*/ 32399288 w 32399288"/>
              <a:gd name="connsiteY0" fmla="*/ 3766530 h 4255022"/>
              <a:gd name="connsiteX1" fmla="*/ 32399288 w 32399288"/>
              <a:gd name="connsiteY1" fmla="*/ 4255022 h 4255022"/>
              <a:gd name="connsiteX2" fmla="*/ 32399288 w 32399288"/>
              <a:gd name="connsiteY2" fmla="*/ 4255022 h 4255022"/>
              <a:gd name="connsiteX3" fmla="*/ 0 w 32399288"/>
              <a:gd name="connsiteY3" fmla="*/ 0 h 4255022"/>
              <a:gd name="connsiteX4" fmla="*/ 32399288 w 32399288"/>
              <a:gd name="connsiteY4" fmla="*/ 0 h 4255022"/>
              <a:gd name="connsiteX5" fmla="*/ 32399288 w 32399288"/>
              <a:gd name="connsiteY5" fmla="*/ 3766530 h 4255022"/>
              <a:gd name="connsiteX6" fmla="*/ 16199643 w 32399288"/>
              <a:gd name="connsiteY6" fmla="*/ 2819053 h 4255022"/>
              <a:gd name="connsiteX7" fmla="*/ 83636 w 32399288"/>
              <a:gd name="connsiteY7" fmla="*/ 3669656 h 4255022"/>
              <a:gd name="connsiteX8" fmla="*/ 0 w 32399288"/>
              <a:gd name="connsiteY8" fmla="*/ 3766528 h 4255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399288" h="4255022">
                <a:moveTo>
                  <a:pt x="32399288" y="3766530"/>
                </a:moveTo>
                <a:lnTo>
                  <a:pt x="32399288" y="4255022"/>
                </a:lnTo>
                <a:lnTo>
                  <a:pt x="32399288" y="4255022"/>
                </a:lnTo>
                <a:close/>
                <a:moveTo>
                  <a:pt x="0" y="0"/>
                </a:moveTo>
                <a:lnTo>
                  <a:pt x="32399288" y="0"/>
                </a:lnTo>
                <a:lnTo>
                  <a:pt x="32399288" y="3766530"/>
                </a:lnTo>
                <a:cubicBezTo>
                  <a:pt x="32399288" y="3243253"/>
                  <a:pt x="25146460" y="2819053"/>
                  <a:pt x="16199643" y="2819053"/>
                </a:cubicBezTo>
                <a:cubicBezTo>
                  <a:pt x="7812003" y="2819053"/>
                  <a:pt x="913219" y="3191885"/>
                  <a:pt x="83636" y="3669656"/>
                </a:cubicBezTo>
                <a:lnTo>
                  <a:pt x="0" y="3766528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>
              <a:defRPr/>
            </a:pPr>
            <a:endParaRPr lang="pt-BR" sz="6000" dirty="0"/>
          </a:p>
        </p:txBody>
      </p:sp>
      <p:sp>
        <p:nvSpPr>
          <p:cNvPr id="15367" name="Espaço Reservado para Rodapé 3">
            <a:extLst>
              <a:ext uri="{FF2B5EF4-FFF2-40B4-BE49-F238E27FC236}">
                <a16:creationId xmlns:a16="http://schemas.microsoft.com/office/drawing/2014/main" id="{A4BF0584-5773-5E78-9FDF-C427FF661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318000" y="42051288"/>
            <a:ext cx="24342725" cy="103663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9785" indent="-288379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53516" indent="-230703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14922" indent="-230703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76328" indent="-230703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37734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99141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60547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921953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21353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5550" b="1" dirty="0">
                <a:latin typeface="Calibri"/>
                <a:ea typeface="MS PGothic"/>
                <a:cs typeface="Calibri"/>
              </a:rPr>
              <a:t>TÉCNICO EM COMÉRCIO EXTERIOR – JUNHO DE 2025| ARARAQUARA– SP</a:t>
            </a:r>
          </a:p>
        </p:txBody>
      </p:sp>
      <p:sp>
        <p:nvSpPr>
          <p:cNvPr id="15368" name="CaixaDeTexto 7">
            <a:extLst>
              <a:ext uri="{FF2B5EF4-FFF2-40B4-BE49-F238E27FC236}">
                <a16:creationId xmlns:a16="http://schemas.microsoft.com/office/drawing/2014/main" id="{00863ADC-0875-E206-469A-8ACDAC67F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871" y="6573610"/>
            <a:ext cx="14765931" cy="231133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4318332" eaLnBrk="1" hangingPunct="1">
              <a:defRPr/>
            </a:pPr>
            <a:r>
              <a:rPr lang="pt-BR" altLang="pt-BR" sz="3200" b="1" dirty="0">
                <a:ea typeface="MS PGothic"/>
                <a:cs typeface="Arial" panose="020B0604020202020204" pitchFamily="34" charset="0"/>
              </a:rPr>
              <a:t>Autores: </a:t>
            </a:r>
            <a:r>
              <a:rPr lang="pt-BR" sz="3200" b="1" dirty="0">
                <a:ea typeface="MS PGothic"/>
                <a:cs typeface="Arial" panose="020B0604020202020204" pitchFamily="34" charset="0"/>
              </a:rPr>
              <a:t>Dandara Sophia Andrade Lacerda</a:t>
            </a:r>
            <a:r>
              <a:rPr lang="pt-BR" altLang="pt-BR" sz="3200" b="1" dirty="0">
                <a:ea typeface="MS PGothic"/>
                <a:cs typeface="Arial" panose="020B0604020202020204" pitchFamily="34" charset="0"/>
              </a:rPr>
              <a:t>, </a:t>
            </a:r>
            <a:r>
              <a:rPr lang="pt-BR" sz="3200" b="1" dirty="0">
                <a:ea typeface="MS PGothic"/>
                <a:cs typeface="Arial" panose="020B0604020202020204" pitchFamily="34" charset="0"/>
              </a:rPr>
              <a:t>Guilherme Antônio Pinheiro da Silveira.</a:t>
            </a:r>
          </a:p>
          <a:p>
            <a:pPr algn="just" defTabSz="4318332" eaLnBrk="1" hangingPunct="1">
              <a:defRPr/>
            </a:pPr>
            <a:endParaRPr lang="pt-BR" altLang="pt-BR" sz="3600" b="1" dirty="0">
              <a:cs typeface="Arial" panose="020B0604020202020204" pitchFamily="34" charset="0"/>
            </a:endParaRPr>
          </a:p>
          <a:p>
            <a:pPr algn="just" defTabSz="4318332" eaLnBrk="1" hangingPunct="1">
              <a:lnSpc>
                <a:spcPts val="6080"/>
              </a:lnSpc>
              <a:defRPr/>
            </a:pPr>
            <a:r>
              <a:rPr lang="pt-BR" altLang="pt-BR" sz="3200" b="1" dirty="0">
                <a:ea typeface="MS PGothic"/>
                <a:cs typeface="Arial" panose="020B0604020202020204" pitchFamily="34" charset="0"/>
              </a:rPr>
              <a:t>Orientadores: </a:t>
            </a:r>
            <a:r>
              <a:rPr lang="pt-BR" sz="3200" b="1" dirty="0">
                <a:ea typeface="MS PGothic"/>
                <a:cs typeface="Arial" panose="020B0604020202020204" pitchFamily="34" charset="0"/>
              </a:rPr>
              <a:t>Gabriela Messias da Silva</a:t>
            </a:r>
            <a:r>
              <a:rPr lang="pt-BR" sz="3200" b="1" dirty="0">
                <a:latin typeface="Arial"/>
                <a:ea typeface="MS PGothic"/>
                <a:cs typeface="Arial"/>
              </a:rPr>
              <a:t>.</a:t>
            </a:r>
            <a:endParaRPr lang="pt-BR" altLang="pt-BR" sz="3200" b="1" dirty="0">
              <a:ea typeface="MS PGothic"/>
            </a:endParaRPr>
          </a:p>
        </p:txBody>
      </p:sp>
      <p:sp>
        <p:nvSpPr>
          <p:cNvPr id="15369" name="CaixaDeTexto 18">
            <a:extLst>
              <a:ext uri="{FF2B5EF4-FFF2-40B4-BE49-F238E27FC236}">
                <a16:creationId xmlns:a16="http://schemas.microsoft.com/office/drawing/2014/main" id="{15F6D3C8-8195-E3F8-C20E-024E9CC0D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871" y="11237913"/>
            <a:ext cx="28672930" cy="143731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4318332">
              <a:defRPr/>
            </a:pPr>
            <a:r>
              <a:rPr lang="pt-PT" sz="4000" dirty="0"/>
              <a:t>Tão importante quanto entregar é saber o que ocorre com a carga ou a encomenda enquanto está em deslocamento. No mundo globalizado em que vivemos estas informações direcionam decisões estratégicas das empresas, que podem resultar em lucro ou prejuízo.(Zeferino apud Rastrear..., s/n).</a:t>
            </a:r>
          </a:p>
          <a:p>
            <a:pPr algn="just" defTabSz="4318332">
              <a:defRPr/>
            </a:pPr>
            <a:endParaRPr lang="pt-BR" sz="4000" dirty="0"/>
          </a:p>
          <a:p>
            <a:pPr algn="just" defTabSz="4318332">
              <a:defRPr/>
            </a:pPr>
            <a:r>
              <a:rPr lang="pt-PT" sz="4000" dirty="0"/>
              <a:t>Contratos bem estruturados são fundamentais para garantir que os direitos das partes sejam respeitados e as obrigações sejam cumpridas de maneira eficiente. Em contratos e negócios no exterior, a complexidade aumenta devido às diferenças nas legislações e sistemas jurídicos de cada país. Por isso, a clareza nas cláusulas contratuais é crucial. (Souza; Silva, 2025, s/n).</a:t>
            </a:r>
          </a:p>
          <a:p>
            <a:pPr algn="just" defTabSz="4318332">
              <a:defRPr/>
            </a:pPr>
            <a:endParaRPr lang="pt-PT" sz="4000" dirty="0"/>
          </a:p>
          <a:p>
            <a:pPr algn="just" defTabSz="4318332">
              <a:defRPr/>
            </a:pPr>
            <a:endParaRPr lang="pt-PT" sz="4000" dirty="0"/>
          </a:p>
          <a:p>
            <a:pPr algn="just" defTabSz="4318332">
              <a:defRPr/>
            </a:pPr>
            <a:r>
              <a:rPr lang="pt-PT" sz="4000" dirty="0"/>
              <a:t>Um incidente cibernético pode levar à perda de até 5-7% do valor de mercado de uma empresa nos seis meses subsequentes e, em sua grande maioria, provoca uma perda de longo prazo irreparável em reputação. (Sampaio, s/d, s/n).</a:t>
            </a:r>
            <a:endParaRPr lang="pt-BR" sz="4000" dirty="0"/>
          </a:p>
          <a:p>
            <a:pPr algn="just" defTabSz="4318332">
              <a:defRPr/>
            </a:pPr>
            <a:endParaRPr lang="pt-BR" sz="4000" dirty="0"/>
          </a:p>
          <a:p>
            <a:pPr algn="just" defTabSz="4318332">
              <a:lnSpc>
                <a:spcPct val="150000"/>
              </a:lnSpc>
              <a:defRPr/>
            </a:pPr>
            <a:br>
              <a:rPr lang="en-US" sz="3200" dirty="0"/>
            </a:br>
            <a:br>
              <a:rPr lang="en-US" dirty="0"/>
            </a:br>
            <a:endParaRPr lang="en-US" dirty="0"/>
          </a:p>
          <a:p>
            <a:pPr defTabSz="4318332">
              <a:defRPr/>
            </a:pPr>
            <a:endParaRPr lang="en-US" dirty="0"/>
          </a:p>
          <a:p>
            <a:pPr defTabSz="4318332">
              <a:defRPr/>
            </a:pPr>
            <a:endParaRPr lang="pt-BR" sz="3200" b="1" dirty="0">
              <a:solidFill>
                <a:srgbClr val="262626"/>
              </a:solidFill>
              <a:cs typeface="Arial" panose="020B0604020202020204" pitchFamily="34" charset="0"/>
            </a:endParaRPr>
          </a:p>
        </p:txBody>
      </p:sp>
      <p:sp>
        <p:nvSpPr>
          <p:cNvPr id="15372" name="CaixaDeTexto 8">
            <a:extLst>
              <a:ext uri="{FF2B5EF4-FFF2-40B4-BE49-F238E27FC236}">
                <a16:creationId xmlns:a16="http://schemas.microsoft.com/office/drawing/2014/main" id="{279A1F28-B49E-3254-C663-359B5D02C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75340" y="6467655"/>
            <a:ext cx="15620077" cy="30931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>
            <a:lvl1pPr marL="342900" indent="-3429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857375" indent="-28575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3145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7717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2289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6861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4" algn="just" defTabSz="4318332">
              <a:defRPr/>
            </a:pPr>
            <a:r>
              <a:rPr lang="pt-BR" sz="3900" dirty="0"/>
              <a:t>O objetivo da revisão foi reunir dados sobre os principais desafios no comércio exterior, como falhas no rastreamento, danos às mercadorias e ataques virtuais aos sistemas logísticos e propor alternativas viáveis, como a criação de uma fita adesiva de segurança universal.</a:t>
            </a:r>
            <a:endParaRPr lang="pt-BR" sz="3900" dirty="0">
              <a:cs typeface="Arial" panose="020B0604020202020204" pitchFamily="34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8009A011-3124-FEAE-C889-C8EC5818F7AA}"/>
              </a:ext>
            </a:extLst>
          </p:cNvPr>
          <p:cNvSpPr txBox="1"/>
          <p:nvPr/>
        </p:nvSpPr>
        <p:spPr>
          <a:xfrm>
            <a:off x="2900363" y="3817938"/>
            <a:ext cx="26162000" cy="1147762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pPr algn="ctr" defTabSz="4318332" eaLnBrk="1" hangingPunct="1">
              <a:defRPr/>
            </a:pPr>
            <a:r>
              <a:rPr lang="pt-BR" sz="68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  <a:ea typeface="+mn-ea"/>
                <a:cs typeface="Arial"/>
              </a:rPr>
              <a:t>SEGURANÇA DO COMERCIO EXTERIOR</a:t>
            </a:r>
            <a:endParaRPr lang="pt-BR" sz="6863" b="1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  <a:ea typeface="+mn-ea"/>
              <a:cs typeface="Arial" pitchFamily="34" charset="0"/>
            </a:endParaRPr>
          </a:p>
        </p:txBody>
      </p:sp>
      <p:sp>
        <p:nvSpPr>
          <p:cNvPr id="35" name="Retângulo de cantos arredondados 34">
            <a:extLst>
              <a:ext uri="{FF2B5EF4-FFF2-40B4-BE49-F238E27FC236}">
                <a16:creationId xmlns:a16="http://schemas.microsoft.com/office/drawing/2014/main" id="{D9CBD5EB-080A-BDD5-4DFB-069FE4974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75" y="9990138"/>
            <a:ext cx="30006925" cy="9953625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8" name="Retângulo de cantos arredondados 37">
            <a:extLst>
              <a:ext uri="{FF2B5EF4-FFF2-40B4-BE49-F238E27FC236}">
                <a16:creationId xmlns:a16="http://schemas.microsoft.com/office/drawing/2014/main" id="{3D302C7E-E450-A144-E294-EE6604857EF0}"/>
              </a:ext>
            </a:extLst>
          </p:cNvPr>
          <p:cNvSpPr/>
          <p:nvPr/>
        </p:nvSpPr>
        <p:spPr>
          <a:xfrm>
            <a:off x="9440863" y="10034588"/>
            <a:ext cx="13081000" cy="90805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6661" dirty="0">
                <a:latin typeface="Arial" pitchFamily="34" charset="0"/>
                <a:cs typeface="Arial" pitchFamily="34" charset="0"/>
              </a:rPr>
              <a:t>FUNDAMENTAÇÃO TEÓRICA</a:t>
            </a:r>
          </a:p>
        </p:txBody>
      </p:sp>
      <p:sp>
        <p:nvSpPr>
          <p:cNvPr id="41" name="Retângulo de cantos arredondados 40">
            <a:extLst>
              <a:ext uri="{FF2B5EF4-FFF2-40B4-BE49-F238E27FC236}">
                <a16:creationId xmlns:a16="http://schemas.microsoft.com/office/drawing/2014/main" id="{2ABDFD14-1D9E-95B1-2AF9-AFDEAF71F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6108700"/>
            <a:ext cx="15154275" cy="3663950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2" name="Retângulo de cantos arredondados 41">
            <a:extLst>
              <a:ext uri="{FF2B5EF4-FFF2-40B4-BE49-F238E27FC236}">
                <a16:creationId xmlns:a16="http://schemas.microsoft.com/office/drawing/2014/main" id="{AA367C69-200A-220F-2C1C-D77E3385C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4475" y="6108700"/>
            <a:ext cx="14170025" cy="3663950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4" name="Retângulo de cantos arredondados 43">
            <a:extLst>
              <a:ext uri="{FF2B5EF4-FFF2-40B4-BE49-F238E27FC236}">
                <a16:creationId xmlns:a16="http://schemas.microsoft.com/office/drawing/2014/main" id="{DE570A2C-5475-39A6-1EBF-3CFBCF57D630}"/>
              </a:ext>
            </a:extLst>
          </p:cNvPr>
          <p:cNvSpPr/>
          <p:nvPr/>
        </p:nvSpPr>
        <p:spPr>
          <a:xfrm>
            <a:off x="19853275" y="5686425"/>
            <a:ext cx="7265988" cy="725488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OBJETIVO</a:t>
            </a:r>
          </a:p>
        </p:txBody>
      </p:sp>
      <p:sp>
        <p:nvSpPr>
          <p:cNvPr id="45" name="Retângulo de cantos arredondados 44">
            <a:extLst>
              <a:ext uri="{FF2B5EF4-FFF2-40B4-BE49-F238E27FC236}">
                <a16:creationId xmlns:a16="http://schemas.microsoft.com/office/drawing/2014/main" id="{94034B85-F983-5031-DF0F-E2CDEE3F2FCB}"/>
              </a:ext>
            </a:extLst>
          </p:cNvPr>
          <p:cNvSpPr/>
          <p:nvPr/>
        </p:nvSpPr>
        <p:spPr>
          <a:xfrm>
            <a:off x="4719638" y="5748338"/>
            <a:ext cx="7264400" cy="72866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IDENTIFICAÇÃO</a:t>
            </a:r>
          </a:p>
        </p:txBody>
      </p:sp>
      <p:sp>
        <p:nvSpPr>
          <p:cNvPr id="39" name="Retângulo de cantos arredondados 38">
            <a:extLst>
              <a:ext uri="{FF2B5EF4-FFF2-40B4-BE49-F238E27FC236}">
                <a16:creationId xmlns:a16="http://schemas.microsoft.com/office/drawing/2014/main" id="{D46B9F92-23F8-FA8F-7FFD-775D61188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20453350"/>
            <a:ext cx="30008512" cy="708025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0" name="Retângulo de cantos arredondados 39">
            <a:extLst>
              <a:ext uri="{FF2B5EF4-FFF2-40B4-BE49-F238E27FC236}">
                <a16:creationId xmlns:a16="http://schemas.microsoft.com/office/drawing/2014/main" id="{05BF18B5-A85D-12DC-2861-5DFE130BABC7}"/>
              </a:ext>
            </a:extLst>
          </p:cNvPr>
          <p:cNvSpPr/>
          <p:nvPr/>
        </p:nvSpPr>
        <p:spPr>
          <a:xfrm>
            <a:off x="9621838" y="20081875"/>
            <a:ext cx="13079412" cy="90805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en-US" sz="6661" dirty="0"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sp>
        <p:nvSpPr>
          <p:cNvPr id="43" name="Retângulo de cantos arredondados 42">
            <a:extLst>
              <a:ext uri="{FF2B5EF4-FFF2-40B4-BE49-F238E27FC236}">
                <a16:creationId xmlns:a16="http://schemas.microsoft.com/office/drawing/2014/main" id="{1E0FF6FA-0D45-9B1A-5C68-20DA5E479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8527" y="27538146"/>
            <a:ext cx="30006925" cy="869315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114" name="Picture 60" descr="logo-novo-cps-cor">
            <a:extLst>
              <a:ext uri="{FF2B5EF4-FFF2-40B4-BE49-F238E27FC236}">
                <a16:creationId xmlns:a16="http://schemas.microsoft.com/office/drawing/2014/main" id="{E264D0C3-7674-BA97-86F7-9FCA98FCB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30200"/>
            <a:ext cx="94996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CaixaDeTexto 3">
            <a:extLst>
              <a:ext uri="{FF2B5EF4-FFF2-40B4-BE49-F238E27FC236}">
                <a16:creationId xmlns:a16="http://schemas.microsoft.com/office/drawing/2014/main" id="{E8F80384-9342-FB14-0A6A-5295B385B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65475" y="401638"/>
            <a:ext cx="157321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520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Mostra de Artigos Científicos - 2025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F55F49E9-6B32-03D6-37F6-357C23F31469}"/>
              </a:ext>
            </a:extLst>
          </p:cNvPr>
          <p:cNvSpPr/>
          <p:nvPr/>
        </p:nvSpPr>
        <p:spPr>
          <a:xfrm>
            <a:off x="2373991" y="21103431"/>
            <a:ext cx="26982967" cy="55092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defTabSz="4318332">
              <a:defRPr/>
            </a:pPr>
            <a:endParaRPr lang="pt-BR" sz="4000" dirty="0"/>
          </a:p>
          <a:p>
            <a:pPr algn="just" defTabSz="4318332">
              <a:defRPr/>
            </a:pPr>
            <a:r>
              <a:rPr lang="pt-BR" sz="4000" dirty="0"/>
              <a:t>A pesquisa é qualitativa e exploratória, baseada na análise de artigos científicos, normas técnicas, sites institucionais e estudos de caso sobre comércio exterior.</a:t>
            </a:r>
          </a:p>
          <a:p>
            <a:pPr algn="just" defTabSz="4318332">
              <a:defRPr/>
            </a:pPr>
            <a:endParaRPr lang="pt-BR" sz="4000" dirty="0"/>
          </a:p>
          <a:p>
            <a:pPr algn="just" defTabSz="4318332">
              <a:defRPr/>
            </a:pPr>
            <a:br>
              <a:rPr lang="en-US" sz="4000" dirty="0"/>
            </a:br>
            <a:r>
              <a:rPr lang="pt-BR" sz="4000" dirty="0"/>
              <a:t>Todo trabalho científico deve explicitar, com clareza, os procedimentos metodológicos adotados na abordagem do problema estudado. A metodologia envolve a explicitação dos caminhos do raciocínio, das técnicas de coleta de dados, bem como das formas de análise e interpretação. (Severino, 2014, p.1230).</a:t>
            </a:r>
            <a:endParaRPr lang="en-US" sz="4000" dirty="0"/>
          </a:p>
          <a:p>
            <a:pPr defTabSz="4318332">
              <a:defRPr/>
            </a:pPr>
            <a:endParaRPr lang="pt-BR" sz="3200" dirty="0">
              <a:solidFill>
                <a:srgbClr val="001D35"/>
              </a:solidFill>
              <a:cs typeface="Arial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EA48EF2B-7213-7D67-D59A-26F5C1A0696E}"/>
              </a:ext>
            </a:extLst>
          </p:cNvPr>
          <p:cNvSpPr/>
          <p:nvPr/>
        </p:nvSpPr>
        <p:spPr>
          <a:xfrm>
            <a:off x="1802715" y="30957348"/>
            <a:ext cx="6083714" cy="480131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 defTabSz="4318332">
              <a:defRPr/>
            </a:pPr>
            <a:r>
              <a:rPr lang="pt-BR" sz="3400" dirty="0"/>
              <a:t>O gráfico mostra que, em 2015, entre 18% e 34% das entregas de produtos não perecíveis no Brasil chegaram </a:t>
            </a:r>
            <a:r>
              <a:rPr lang="pt-BR" sz="3450" dirty="0"/>
              <a:t>atrasadas</a:t>
            </a:r>
            <a:r>
              <a:rPr lang="pt-BR" sz="3400" dirty="0"/>
              <a:t>, muito acima dos 8% considerados aceitáveis pelos supermercadistas. Esse atraso gera insatisfação e dificulta melhorias na logística.</a:t>
            </a:r>
            <a:endParaRPr lang="pt-BR" altLang="pt-BR" sz="3400" dirty="0">
              <a:cs typeface="Arial" panose="020B0604020202020204" pitchFamily="34" charset="0"/>
            </a:endParaRPr>
          </a:p>
        </p:txBody>
      </p:sp>
      <p:sp>
        <p:nvSpPr>
          <p:cNvPr id="4118" name="Retângulo 25">
            <a:extLst>
              <a:ext uri="{FF2B5EF4-FFF2-40B4-BE49-F238E27FC236}">
                <a16:creationId xmlns:a16="http://schemas.microsoft.com/office/drawing/2014/main" id="{8699EF54-D141-8D82-7E01-7BBA1E8FE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2154238"/>
            <a:ext cx="271494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90947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5519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00091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04663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pt-BR" altLang="pt-BR" sz="5200" b="1">
                <a:solidFill>
                  <a:schemeClr val="bg1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ETEC PROFESSORA ANNA DE OLIVEIRA FERRAZ </a:t>
            </a:r>
            <a:endParaRPr lang="pt-BR" altLang="pt-BR" sz="5200">
              <a:solidFill>
                <a:schemeClr val="bg1"/>
              </a:solidFill>
            </a:endParaRPr>
          </a:p>
        </p:txBody>
      </p:sp>
      <p:sp>
        <p:nvSpPr>
          <p:cNvPr id="28" name="Retângulo de cantos arredondados 39">
            <a:extLst>
              <a:ext uri="{FF2B5EF4-FFF2-40B4-BE49-F238E27FC236}">
                <a16:creationId xmlns:a16="http://schemas.microsoft.com/office/drawing/2014/main" id="{F4AD8902-D8D2-3BFC-EA0B-75CED03F8D3C}"/>
              </a:ext>
            </a:extLst>
          </p:cNvPr>
          <p:cNvSpPr/>
          <p:nvPr/>
        </p:nvSpPr>
        <p:spPr>
          <a:xfrm>
            <a:off x="9732963" y="26941463"/>
            <a:ext cx="13079412" cy="90805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en-US" sz="6661" dirty="0">
                <a:latin typeface="Arial" pitchFamily="34" charset="0"/>
                <a:cs typeface="Arial" pitchFamily="34" charset="0"/>
              </a:rPr>
              <a:t>RESULTADOS E DISCUSSÃO</a:t>
            </a:r>
          </a:p>
        </p:txBody>
      </p:sp>
      <p:pic>
        <p:nvPicPr>
          <p:cNvPr id="4120" name="Imagem 35" descr="Uma imagem contendo Texto&#10;&#10;Descrição gerada automaticamente">
            <a:extLst>
              <a:ext uri="{FF2B5EF4-FFF2-40B4-BE49-F238E27FC236}">
                <a16:creationId xmlns:a16="http://schemas.microsoft.com/office/drawing/2014/main" id="{4379D48B-6E1B-F585-944A-56D1ECD34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7550" y="1627188"/>
            <a:ext cx="288131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CaixaDeTexto 7">
            <a:extLst>
              <a:ext uri="{FF2B5EF4-FFF2-40B4-BE49-F238E27FC236}">
                <a16:creationId xmlns:a16="http://schemas.microsoft.com/office/drawing/2014/main" id="{F1903C5C-819F-20D7-DFB5-C26DF0AAA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667" y="37223700"/>
            <a:ext cx="14965668" cy="391318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4318332">
              <a:lnSpc>
                <a:spcPts val="6080"/>
              </a:lnSpc>
              <a:defRPr/>
            </a:pPr>
            <a:r>
              <a:rPr lang="pt-BR" altLang="pt-BR" sz="3600" dirty="0">
                <a:latin typeface="Arial"/>
                <a:ea typeface="MS PGothic"/>
                <a:cs typeface="Arial"/>
              </a:rPr>
              <a:t>A segurança nas operações internacionais é essencial para garantir a confiança e a eficiência no comércio exterior. Soluções simples e tecnológicas, como a selagem padronizada e o rastreamento avançado, contribuem significativamente para a prevenção de problemas logísticos, oferecendo mais proteção para empresas e consumidores.</a:t>
            </a:r>
          </a:p>
        </p:txBody>
      </p:sp>
      <p:sp>
        <p:nvSpPr>
          <p:cNvPr id="33" name="Retângulo de cantos arredondados 32">
            <a:extLst>
              <a:ext uri="{FF2B5EF4-FFF2-40B4-BE49-F238E27FC236}">
                <a16:creationId xmlns:a16="http://schemas.microsoft.com/office/drawing/2014/main" id="{2087A899-37AB-CBAA-3A71-2F025092F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893" y="36758564"/>
            <a:ext cx="15284450" cy="4562475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6" name="Retângulo de cantos arredondados 35">
            <a:extLst>
              <a:ext uri="{FF2B5EF4-FFF2-40B4-BE49-F238E27FC236}">
                <a16:creationId xmlns:a16="http://schemas.microsoft.com/office/drawing/2014/main" id="{4251D1D3-280C-FFB5-1674-E46D624AF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0" y="36708761"/>
            <a:ext cx="14674850" cy="4562475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7" name="Retângulo de cantos arredondados 36">
            <a:extLst>
              <a:ext uri="{FF2B5EF4-FFF2-40B4-BE49-F238E27FC236}">
                <a16:creationId xmlns:a16="http://schemas.microsoft.com/office/drawing/2014/main" id="{1309A390-5BFD-F97B-8B66-176B07411508}"/>
              </a:ext>
            </a:extLst>
          </p:cNvPr>
          <p:cNvSpPr/>
          <p:nvPr/>
        </p:nvSpPr>
        <p:spPr>
          <a:xfrm>
            <a:off x="19732625" y="36582350"/>
            <a:ext cx="7988300" cy="725488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PRINCIPAIS REFERÊNCIAS</a:t>
            </a:r>
          </a:p>
        </p:txBody>
      </p:sp>
      <p:sp>
        <p:nvSpPr>
          <p:cNvPr id="46" name="Retângulo de cantos arredondados 45">
            <a:extLst>
              <a:ext uri="{FF2B5EF4-FFF2-40B4-BE49-F238E27FC236}">
                <a16:creationId xmlns:a16="http://schemas.microsoft.com/office/drawing/2014/main" id="{E716CBC8-C422-9E22-9016-1E8882D8C5FD}"/>
              </a:ext>
            </a:extLst>
          </p:cNvPr>
          <p:cNvSpPr/>
          <p:nvPr/>
        </p:nvSpPr>
        <p:spPr>
          <a:xfrm>
            <a:off x="4598988" y="36644263"/>
            <a:ext cx="7523162" cy="72866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CONSIDERAÇÕES FINAIS</a:t>
            </a:r>
          </a:p>
        </p:txBody>
      </p:sp>
      <p:pic>
        <p:nvPicPr>
          <p:cNvPr id="1030" name="Picture 6" descr="CS1">
            <a:extLst>
              <a:ext uri="{FF2B5EF4-FFF2-40B4-BE49-F238E27FC236}">
                <a16:creationId xmlns:a16="http://schemas.microsoft.com/office/drawing/2014/main" id="{7D1C2F25-4FDE-2C1F-274D-4CC28EEC9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617" y="31733644"/>
            <a:ext cx="6330640" cy="375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BF159A6C-B0FD-93CA-F26F-65B8D56D5198}"/>
              </a:ext>
            </a:extLst>
          </p:cNvPr>
          <p:cNvSpPr txBox="1"/>
          <p:nvPr/>
        </p:nvSpPr>
        <p:spPr>
          <a:xfrm>
            <a:off x="1870052" y="28200567"/>
            <a:ext cx="289253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cs typeface="Arial" pitchFamily="34" charset="0"/>
              </a:rPr>
              <a:t>Foi possível identificar falhas na segurança logística, como fraudes, desvios e rastreamento ineficiente. A pesquisa também mostra a importância da gestão de riscos, da segurança jurídica e do cumprimento de acordos internacionais. As soluções propostas visam melhorar a proteção das mercadorias e reforçar a confiança nas transações.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C6E1098-044F-1646-34B3-0C699B702AF2}"/>
              </a:ext>
            </a:extLst>
          </p:cNvPr>
          <p:cNvSpPr txBox="1"/>
          <p:nvPr/>
        </p:nvSpPr>
        <p:spPr>
          <a:xfrm>
            <a:off x="18575908" y="31884721"/>
            <a:ext cx="32403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6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1DF6813B-2DD8-5EB2-FD9B-29A3949F6C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0566" y="31111995"/>
            <a:ext cx="7678109" cy="3761444"/>
          </a:xfrm>
          <a:prstGeom prst="rect">
            <a:avLst/>
          </a:prstGeom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1EE99A3A-EE63-06B6-CBD9-498C8FBB24B6}"/>
              </a:ext>
            </a:extLst>
          </p:cNvPr>
          <p:cNvSpPr txBox="1"/>
          <p:nvPr/>
        </p:nvSpPr>
        <p:spPr>
          <a:xfrm>
            <a:off x="16402049" y="31269048"/>
            <a:ext cx="6987598" cy="3808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450" dirty="0">
                <a:cs typeface="Arial" pitchFamily="34" charset="0"/>
              </a:rPr>
              <a:t>O gráfico mostra que, no 1º trimestre de 2024, o Brasil teve 3.639 roubos de carga, com foco na Região Sudeste e em produtos de e-commerce. Isso prejudica a confiança dos clientes e aumenta os riscos logísticos.</a:t>
            </a:r>
            <a:endParaRPr lang="pt-BR" sz="34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4F33002-9E75-D440-94C7-B6B7ED6D53E3}"/>
              </a:ext>
            </a:extLst>
          </p:cNvPr>
          <p:cNvSpPr txBox="1"/>
          <p:nvPr/>
        </p:nvSpPr>
        <p:spPr>
          <a:xfrm>
            <a:off x="17044660" y="37494747"/>
            <a:ext cx="14227227" cy="3562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50" dirty="0"/>
              <a:t>RASTREAR cargas torna a logística mais segura e estratégica. 2024. Disponível em: </a:t>
            </a:r>
            <a:r>
              <a:rPr lang="pt-PT" sz="2050" dirty="0"/>
              <a:t>https://www.panoramago.com.br/noticia/17911/rastrear-cargas-torna-a-logistica-mais-segura-e-estrategica?utm_source= . Acesso em: 11. jun. 2025.</a:t>
            </a:r>
          </a:p>
          <a:p>
            <a:pPr algn="just"/>
            <a:r>
              <a:rPr lang="pt-PT" sz="2050" dirty="0"/>
              <a:t>SOUZA Caio e Silva Daniel.</a:t>
            </a:r>
            <a:r>
              <a:rPr lang="pt-PT" sz="2050" b="1" dirty="0"/>
              <a:t> Validade de contratos e negócios jurídicos celebrados no exterior.</a:t>
            </a:r>
            <a:r>
              <a:rPr lang="pt-PT" sz="2050" dirty="0"/>
              <a:t> 2025. Disponível em: https://www.galvaoesilva.com/blog/advogado-internacional/contratos-e-negocios-no-exterior/ . Acesso em: 11. jun 2025.</a:t>
            </a:r>
          </a:p>
          <a:p>
            <a:pPr algn="just"/>
            <a:r>
              <a:rPr lang="pt-PT" sz="2050" dirty="0"/>
              <a:t> </a:t>
            </a:r>
            <a:r>
              <a:rPr lang="pt-BR" sz="2050" dirty="0"/>
              <a:t>SUCURY report. Empresas perdem até 7% do valor de mercado após incidente cibernético. 2023. Disponível em; https://securityleaders.com.br/empresas-perdem-ate-7-do-valor-de-mercado-apos-incidente-cibernetico/?. Acesso em: 11 jun. 2025</a:t>
            </a:r>
          </a:p>
          <a:p>
            <a:r>
              <a:rPr lang="pt-PT" sz="2050" dirty="0"/>
              <a:t>SEVERINO Joaquim Antônio. </a:t>
            </a:r>
            <a:r>
              <a:rPr lang="pt-PT" sz="2050" b="1" dirty="0"/>
              <a:t>M</a:t>
            </a:r>
            <a:r>
              <a:rPr lang="pt-PT" sz="2050" b="1"/>
              <a:t>etodologia </a:t>
            </a:r>
            <a:r>
              <a:rPr lang="pt-PT" sz="2050" b="1" dirty="0"/>
              <a:t>do Trabalho Científico. </a:t>
            </a:r>
            <a:r>
              <a:rPr lang="pt-PT" sz="2050" dirty="0"/>
              <a:t>2014. Disponível em: https://www.ufrb.edu.br/ccaab/images/AEPE/Divulga%C3%A7%C3%A3o/LIVROS/Metodologia_do_Trabalho_Cient%C3%ADfico_-_1%C2%AA_Edi%C3%A7%C3%A3o_-_Antonio_Joaquim_Severino_-_2014.pdf. Acesso em: 11 jun. 2025.</a:t>
            </a:r>
            <a:endParaRPr lang="pt-BR" sz="2050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86BB164F-F6AF-C42E-9E66-3751FA959FFF}"/>
              </a:ext>
            </a:extLst>
          </p:cNvPr>
          <p:cNvSpPr txBox="1"/>
          <p:nvPr/>
        </p:nvSpPr>
        <p:spPr>
          <a:xfrm>
            <a:off x="10255846" y="35493457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cs typeface="Arial" pitchFamily="34" charset="0"/>
              </a:rPr>
              <a:t>F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onte: 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Ilios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A31C238-80EB-0E22-A3AA-171CEC01963F}"/>
              </a:ext>
            </a:extLst>
          </p:cNvPr>
          <p:cNvSpPr txBox="1"/>
          <p:nvPr/>
        </p:nvSpPr>
        <p:spPr>
          <a:xfrm>
            <a:off x="26075147" y="35397714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err="1">
                <a:cs typeface="Arial" pitchFamily="34" charset="0"/>
              </a:rPr>
              <a:t>Fonte:</a:t>
            </a:r>
            <a:r>
              <a:rPr lang="pt-BR" sz="2000" dirty="0" err="1">
                <a:cs typeface="Arial" pitchFamily="34" charset="0"/>
              </a:rPr>
              <a:t>Overhaul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6600" dirty="0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773</Words>
  <Application>Microsoft Office PowerPoint</Application>
  <PresentationFormat>Personalizar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MS PGothic</vt:lpstr>
      <vt:lpstr>Arial</vt:lpstr>
      <vt:lpstr>Arial Black</vt:lpstr>
      <vt:lpstr>Calibri</vt:lpstr>
      <vt:lpstr>Times New Roman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</dc:creator>
  <cp:lastModifiedBy>Etec</cp:lastModifiedBy>
  <cp:revision>358</cp:revision>
  <dcterms:created xsi:type="dcterms:W3CDTF">2011-09-14T11:12:22Z</dcterms:created>
  <dcterms:modified xsi:type="dcterms:W3CDTF">2025-06-17T00:17:53Z</dcterms:modified>
</cp:coreProperties>
</file>