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63" r:id="rId3"/>
    <p:sldId id="257" r:id="rId4"/>
    <p:sldId id="258" r:id="rId5"/>
    <p:sldId id="259" r:id="rId6"/>
    <p:sldId id="261" r:id="rId7"/>
    <p:sldId id="260" r:id="rId8"/>
    <p:sldId id="264" r:id="rId9"/>
    <p:sldId id="262" r:id="rId10"/>
    <p:sldId id="265" r:id="rId1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EL APARECIDO FERREIRA" initials="MF" lastIdx="1" clrIdx="0">
    <p:extLst>
      <p:ext uri="{19B8F6BF-5375-455C-9EA6-DF929625EA0E}">
        <p15:presenceInfo xmlns:p15="http://schemas.microsoft.com/office/powerpoint/2012/main" userId="S::marciel.ferreira01@fatec.sp.gov.br::de8135e8-6d10-4932-9ff4-14d1aa529d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8993375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tângulo 15">
            <a:extLst>
              <a:ext uri="{FF2B5EF4-FFF2-40B4-BE49-F238E27FC236}">
                <a16:creationId xmlns:a16="http://schemas.microsoft.com/office/drawing/2014/main" id="{8A2FE5E0-3D91-47A6-9856-58D0E77BE24F}"/>
              </a:ext>
            </a:extLst>
          </p:cNvPr>
          <p:cNvSpPr/>
          <p:nvPr userDrawn="1"/>
        </p:nvSpPr>
        <p:spPr>
          <a:xfrm>
            <a:off x="1175658" y="0"/>
            <a:ext cx="275772" cy="6858000"/>
          </a:xfrm>
          <a:prstGeom prst="rect">
            <a:avLst/>
          </a:prstGeom>
          <a:gradFill>
            <a:gsLst>
              <a:gs pos="0">
                <a:schemeClr val="tx1">
                  <a:alpha val="20000"/>
                </a:schemeClr>
              </a:gs>
              <a:gs pos="74000">
                <a:schemeClr val="tx1">
                  <a:alpha val="50000"/>
                </a:schemeClr>
              </a:gs>
              <a:gs pos="83000">
                <a:schemeClr val="tx1">
                  <a:alpha val="60000"/>
                </a:schemeClr>
              </a:gs>
              <a:gs pos="100000">
                <a:schemeClr val="tx1">
                  <a:alpha val="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8" name="Retângulo 17">
            <a:extLst>
              <a:ext uri="{FF2B5EF4-FFF2-40B4-BE49-F238E27FC236}">
                <a16:creationId xmlns:a16="http://schemas.microsoft.com/office/drawing/2014/main" id="{C8E9D0C6-AA98-40F6-BAE3-F6DCE43FB8A1}"/>
              </a:ext>
            </a:extLst>
          </p:cNvPr>
          <p:cNvSpPr/>
          <p:nvPr userDrawn="1"/>
        </p:nvSpPr>
        <p:spPr>
          <a:xfrm>
            <a:off x="-1" y="0"/>
            <a:ext cx="1204687" cy="6858000"/>
          </a:xfrm>
          <a:prstGeom prst="rect">
            <a:avLst/>
          </a:prstGeom>
          <a:gradFill flip="none" rotWithShape="1">
            <a:gsLst>
              <a:gs pos="0">
                <a:srgbClr val="C00000"/>
              </a:gs>
              <a:gs pos="74000">
                <a:srgbClr val="C00000">
                  <a:alpha val="78000"/>
                </a:srgbClr>
              </a:gs>
              <a:gs pos="83000">
                <a:srgbClr val="C00000">
                  <a:alpha val="76000"/>
                </a:srgbClr>
              </a:gs>
              <a:gs pos="100000">
                <a:srgbClr val="C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Retângulo 19">
            <a:extLst>
              <a:ext uri="{FF2B5EF4-FFF2-40B4-BE49-F238E27FC236}">
                <a16:creationId xmlns:a16="http://schemas.microsoft.com/office/drawing/2014/main" id="{0683B4C3-30B9-419A-BF12-009A43D63B5F}"/>
              </a:ext>
            </a:extLst>
          </p:cNvPr>
          <p:cNvSpPr/>
          <p:nvPr userDrawn="1"/>
        </p:nvSpPr>
        <p:spPr>
          <a:xfrm rot="10800000">
            <a:off x="10791367" y="0"/>
            <a:ext cx="275772" cy="6858000"/>
          </a:xfrm>
          <a:prstGeom prst="rect">
            <a:avLst/>
          </a:prstGeom>
          <a:gradFill>
            <a:gsLst>
              <a:gs pos="0">
                <a:schemeClr val="tx1">
                  <a:alpha val="20000"/>
                </a:schemeClr>
              </a:gs>
              <a:gs pos="74000">
                <a:schemeClr val="tx1">
                  <a:alpha val="50000"/>
                </a:schemeClr>
              </a:gs>
              <a:gs pos="83000">
                <a:schemeClr val="tx1">
                  <a:alpha val="60000"/>
                </a:schemeClr>
              </a:gs>
              <a:gs pos="100000">
                <a:schemeClr val="tx1">
                  <a:alpha val="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2" name="Retângulo 21">
            <a:extLst>
              <a:ext uri="{FF2B5EF4-FFF2-40B4-BE49-F238E27FC236}">
                <a16:creationId xmlns:a16="http://schemas.microsoft.com/office/drawing/2014/main" id="{27A01D76-CD74-497D-90A5-908CBC2A35D2}"/>
              </a:ext>
            </a:extLst>
          </p:cNvPr>
          <p:cNvSpPr/>
          <p:nvPr userDrawn="1"/>
        </p:nvSpPr>
        <p:spPr>
          <a:xfrm rot="10800000">
            <a:off x="10987313" y="0"/>
            <a:ext cx="1204687" cy="6858000"/>
          </a:xfrm>
          <a:prstGeom prst="rect">
            <a:avLst/>
          </a:prstGeom>
          <a:gradFill flip="none" rotWithShape="1">
            <a:gsLst>
              <a:gs pos="0">
                <a:srgbClr val="C00000"/>
              </a:gs>
              <a:gs pos="74000">
                <a:srgbClr val="C00000">
                  <a:alpha val="78000"/>
                </a:srgbClr>
              </a:gs>
              <a:gs pos="83000">
                <a:srgbClr val="C00000">
                  <a:alpha val="76000"/>
                </a:srgbClr>
              </a:gs>
              <a:gs pos="100000">
                <a:srgbClr val="C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3" name="Imagem 2" descr="Texto, Logotipo&#10;&#10;Descrição gerada automaticamente">
            <a:extLst>
              <a:ext uri="{FF2B5EF4-FFF2-40B4-BE49-F238E27FC236}">
                <a16:creationId xmlns:a16="http://schemas.microsoft.com/office/drawing/2014/main" id="{9EF96BCA-2364-BD58-0CC5-75C2FE2BAB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53230" y="5742878"/>
            <a:ext cx="4620214" cy="1115122"/>
          </a:xfrm>
          <a:prstGeom prst="rect">
            <a:avLst/>
          </a:prstGeom>
        </p:spPr>
      </p:pic>
      <p:pic>
        <p:nvPicPr>
          <p:cNvPr id="7" name="Imagem 6" descr="Logotipo, nome da empresa&#10;&#10;Descrição gerada automaticamente">
            <a:extLst>
              <a:ext uri="{FF2B5EF4-FFF2-40B4-BE49-F238E27FC236}">
                <a16:creationId xmlns:a16="http://schemas.microsoft.com/office/drawing/2014/main" id="{AE4D75F2-3C5E-A2AC-FD19-C390F94E5FB1}"/>
              </a:ext>
            </a:extLst>
          </p:cNvPr>
          <p:cNvPicPr>
            <a:picLocks noChangeAspect="1"/>
          </p:cNvPicPr>
          <p:nvPr userDrawn="1"/>
        </p:nvPicPr>
        <p:blipFill>
          <a:blip r:embed="rId4">
            <a:extLst>
              <a:ext uri="{28A0092B-C50C-407E-A947-70E740481C1C}">
                <a14:useLocalDpi xmlns:a14="http://schemas.microsoft.com/office/drawing/2010/main" val="0"/>
              </a:ext>
            </a:extLst>
          </a:blip>
          <a:srcRect l="14861" t="18417" r="16874" b="24946"/>
          <a:stretch/>
        </p:blipFill>
        <p:spPr>
          <a:xfrm>
            <a:off x="2987749" y="5840107"/>
            <a:ext cx="1913069" cy="864369"/>
          </a:xfrm>
          <a:prstGeom prst="rect">
            <a:avLst/>
          </a:prstGeom>
        </p:spPr>
      </p:pic>
    </p:spTree>
    <p:extLst>
      <p:ext uri="{BB962C8B-B14F-4D97-AF65-F5344CB8AC3E}">
        <p14:creationId xmlns:p14="http://schemas.microsoft.com/office/powerpoint/2010/main" val="308330208"/>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9885E41D-1980-44CF-A2FE-056972ADC866}"/>
              </a:ext>
            </a:extLst>
          </p:cNvPr>
          <p:cNvSpPr txBox="1"/>
          <p:nvPr/>
        </p:nvSpPr>
        <p:spPr>
          <a:xfrm>
            <a:off x="1589649" y="351692"/>
            <a:ext cx="9101797" cy="1107996"/>
          </a:xfrm>
          <a:prstGeom prst="rect">
            <a:avLst/>
          </a:prstGeom>
          <a:noFill/>
        </p:spPr>
        <p:txBody>
          <a:bodyPr wrap="square" rtlCol="0">
            <a:spAutoFit/>
          </a:bodyPr>
          <a:lstStyle/>
          <a:p>
            <a:r>
              <a:rPr lang="pt-BR" dirty="0">
                <a:highlight>
                  <a:srgbClr val="FFFF00"/>
                </a:highlight>
              </a:rPr>
              <a:t> </a:t>
            </a:r>
            <a:endParaRPr lang="pt-BR" sz="2400" dirty="0">
              <a:highlight>
                <a:srgbClr val="FFFF00"/>
              </a:highlight>
              <a:latin typeface="Arial" panose="020B0604020202020204" pitchFamily="34" charset="0"/>
              <a:cs typeface="Arial" panose="020B0604020202020204" pitchFamily="34" charset="0"/>
            </a:endParaRPr>
          </a:p>
          <a:p>
            <a:pPr algn="ctr"/>
            <a:r>
              <a:rPr lang="pt-BR" sz="2400" b="1" dirty="0">
                <a:latin typeface="Arial" panose="020B0604020202020204" pitchFamily="34" charset="0"/>
                <a:cs typeface="Arial" panose="020B0604020202020204" pitchFamily="34" charset="0"/>
              </a:rPr>
              <a:t>O MERCADO DE PEÇAS AUTOMOTIVAS NO BRASIL: A VISÃO DOS PROFISSIONAIS DA MECÂNICA</a:t>
            </a:r>
            <a:endParaRPr lang="pt-BR" sz="2400" dirty="0">
              <a:latin typeface="Arial" panose="020B0604020202020204" pitchFamily="34" charset="0"/>
              <a:cs typeface="Arial" panose="020B0604020202020204" pitchFamily="34" charset="0"/>
            </a:endParaRPr>
          </a:p>
        </p:txBody>
      </p:sp>
      <p:sp>
        <p:nvSpPr>
          <p:cNvPr id="7" name="CaixaDeTexto 6">
            <a:extLst>
              <a:ext uri="{FF2B5EF4-FFF2-40B4-BE49-F238E27FC236}">
                <a16:creationId xmlns:a16="http://schemas.microsoft.com/office/drawing/2014/main" id="{E55E2EE5-46A8-4DE7-98FE-D37F65B9B020}"/>
              </a:ext>
            </a:extLst>
          </p:cNvPr>
          <p:cNvSpPr txBox="1"/>
          <p:nvPr/>
        </p:nvSpPr>
        <p:spPr>
          <a:xfrm>
            <a:off x="1545100" y="2028761"/>
            <a:ext cx="9101797" cy="1200329"/>
          </a:xfrm>
          <a:prstGeom prst="rect">
            <a:avLst/>
          </a:prstGeom>
          <a:noFill/>
        </p:spPr>
        <p:txBody>
          <a:bodyPr wrap="square" rtlCol="0">
            <a:spAutoFit/>
          </a:bodyPr>
          <a:lstStyle/>
          <a:p>
            <a:pPr algn="ctr"/>
            <a:r>
              <a:rPr lang="pt-BR" sz="2400" b="1" dirty="0">
                <a:latin typeface="Arial" panose="020B0604020202020204" pitchFamily="34" charset="0"/>
                <a:cs typeface="Arial" panose="020B0604020202020204" pitchFamily="34" charset="0"/>
              </a:rPr>
              <a:t>CLEBER APARECIDO DOS REIS</a:t>
            </a:r>
          </a:p>
          <a:p>
            <a:pPr algn="ctr"/>
            <a:r>
              <a:rPr lang="pt-BR" sz="2400" b="1" dirty="0">
                <a:latin typeface="Arial" panose="020B0604020202020204" pitchFamily="34" charset="0"/>
                <a:cs typeface="Arial" panose="020B0604020202020204" pitchFamily="34" charset="0"/>
              </a:rPr>
              <a:t>FERNANDO DOS REIS CALORE</a:t>
            </a:r>
            <a:endParaRPr lang="pt-BR" sz="2400" dirty="0">
              <a:latin typeface="Arial" panose="020B0604020202020204" pitchFamily="34" charset="0"/>
              <a:cs typeface="Arial" panose="020B0604020202020204" pitchFamily="34" charset="0"/>
            </a:endParaRPr>
          </a:p>
          <a:p>
            <a:pPr algn="ctr"/>
            <a:endParaRPr lang="pt-BR" sz="2400" dirty="0">
              <a:latin typeface="Arial" panose="020B0604020202020204" pitchFamily="34" charset="0"/>
              <a:cs typeface="Arial" panose="020B0604020202020204" pitchFamily="34" charset="0"/>
            </a:endParaRPr>
          </a:p>
        </p:txBody>
      </p:sp>
      <p:sp>
        <p:nvSpPr>
          <p:cNvPr id="9" name="CaixaDeTexto 8">
            <a:extLst>
              <a:ext uri="{FF2B5EF4-FFF2-40B4-BE49-F238E27FC236}">
                <a16:creationId xmlns:a16="http://schemas.microsoft.com/office/drawing/2014/main" id="{0466FC57-A59F-4452-8F8B-EAEEC0B3B4FC}"/>
              </a:ext>
            </a:extLst>
          </p:cNvPr>
          <p:cNvSpPr txBox="1"/>
          <p:nvPr/>
        </p:nvSpPr>
        <p:spPr>
          <a:xfrm>
            <a:off x="1545100" y="3628911"/>
            <a:ext cx="9101797" cy="461665"/>
          </a:xfrm>
          <a:prstGeom prst="rect">
            <a:avLst/>
          </a:prstGeom>
          <a:noFill/>
        </p:spPr>
        <p:txBody>
          <a:bodyPr wrap="square" rtlCol="0">
            <a:spAutoFit/>
          </a:bodyPr>
          <a:lstStyle/>
          <a:p>
            <a:pPr algn="ctr"/>
            <a:r>
              <a:rPr lang="pt-BR" sz="2400" dirty="0">
                <a:latin typeface="Arial" panose="020B0604020202020204" pitchFamily="34" charset="0"/>
                <a:cs typeface="Arial" panose="020B0604020202020204" pitchFamily="34" charset="0"/>
              </a:rPr>
              <a:t>Prof. Marciel Aparecido Ferreira</a:t>
            </a:r>
          </a:p>
        </p:txBody>
      </p:sp>
      <p:sp>
        <p:nvSpPr>
          <p:cNvPr id="11" name="CaixaDeTexto 10">
            <a:extLst>
              <a:ext uri="{FF2B5EF4-FFF2-40B4-BE49-F238E27FC236}">
                <a16:creationId xmlns:a16="http://schemas.microsoft.com/office/drawing/2014/main" id="{49FE4B0C-4591-4648-A7E1-E3E00E398387}"/>
              </a:ext>
            </a:extLst>
          </p:cNvPr>
          <p:cNvSpPr txBox="1"/>
          <p:nvPr/>
        </p:nvSpPr>
        <p:spPr>
          <a:xfrm>
            <a:off x="1589647" y="4456165"/>
            <a:ext cx="9101797" cy="830997"/>
          </a:xfrm>
          <a:prstGeom prst="rect">
            <a:avLst/>
          </a:prstGeom>
          <a:noFill/>
        </p:spPr>
        <p:txBody>
          <a:bodyPr wrap="square" rtlCol="0">
            <a:spAutoFit/>
          </a:bodyPr>
          <a:lstStyle/>
          <a:p>
            <a:pPr algn="ctr"/>
            <a:r>
              <a:rPr lang="pt-BR" sz="2400" b="1" dirty="0">
                <a:latin typeface="Arial" panose="020B0604020202020204" pitchFamily="34" charset="0"/>
                <a:cs typeface="Arial" panose="020B0604020202020204" pitchFamily="34" charset="0"/>
              </a:rPr>
              <a:t>CURSO SUPERIOR DE TECNOLOGIA EM GESTÃO EMPRESARIAL</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5109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4FE59-8179-E38C-A866-662D9A4EFF6C}"/>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017ACB62-F373-2B2B-A10E-8A5E48CA44C0}"/>
              </a:ext>
            </a:extLst>
          </p:cNvPr>
          <p:cNvSpPr txBox="1"/>
          <p:nvPr/>
        </p:nvSpPr>
        <p:spPr>
          <a:xfrm>
            <a:off x="1545101" y="313661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OBRIGADO!</a:t>
            </a:r>
          </a:p>
        </p:txBody>
      </p:sp>
    </p:spTree>
    <p:extLst>
      <p:ext uri="{BB962C8B-B14F-4D97-AF65-F5344CB8AC3E}">
        <p14:creationId xmlns:p14="http://schemas.microsoft.com/office/powerpoint/2010/main" val="223296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F82FD-887A-FD19-1D9C-9E6214838C13}"/>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385E923C-2A27-BF88-E21A-5B2E35A5D0C2}"/>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INTRODUÇÃO</a:t>
            </a:r>
          </a:p>
        </p:txBody>
      </p:sp>
      <p:sp>
        <p:nvSpPr>
          <p:cNvPr id="5" name="CaixaDeTexto 4">
            <a:extLst>
              <a:ext uri="{FF2B5EF4-FFF2-40B4-BE49-F238E27FC236}">
                <a16:creationId xmlns:a16="http://schemas.microsoft.com/office/drawing/2014/main" id="{59FF0F98-BDD6-BFDD-2CC4-23322B61245B}"/>
              </a:ext>
            </a:extLst>
          </p:cNvPr>
          <p:cNvSpPr txBox="1"/>
          <p:nvPr/>
        </p:nvSpPr>
        <p:spPr>
          <a:xfrm>
            <a:off x="1589649" y="1909761"/>
            <a:ext cx="9101797" cy="2793842"/>
          </a:xfrm>
          <a:prstGeom prst="rect">
            <a:avLst/>
          </a:prstGeom>
          <a:noFill/>
        </p:spPr>
        <p:txBody>
          <a:bodyPr wrap="square" rtlCol="0">
            <a:spAutoFit/>
          </a:bodyPr>
          <a:lstStyle/>
          <a:p>
            <a:pPr indent="539750" algn="just">
              <a:lnSpc>
                <a:spcPct val="150000"/>
              </a:lnSpc>
            </a:pPr>
            <a:r>
              <a:rPr lang="pt-BR" sz="2400" dirty="0">
                <a:latin typeface="Arial" panose="020B0604020202020204" pitchFamily="34" charset="0"/>
                <a:cs typeface="Arial" panose="020B0604020202020204" pitchFamily="34" charset="0"/>
              </a:rPr>
              <a:t>A indústria automotiva brasileira se fortaleceu nos governos de </a:t>
            </a:r>
            <a:r>
              <a:rPr lang="pt-BR" sz="2400" b="1" dirty="0">
                <a:latin typeface="Arial" panose="020B0604020202020204" pitchFamily="34" charset="0"/>
                <a:cs typeface="Arial" panose="020B0604020202020204" pitchFamily="34" charset="0"/>
              </a:rPr>
              <a:t>Getúlio Vargas (1930–45/1951–54)</a:t>
            </a:r>
            <a:r>
              <a:rPr lang="pt-BR" sz="2400" dirty="0">
                <a:latin typeface="Arial" panose="020B0604020202020204" pitchFamily="34" charset="0"/>
                <a:cs typeface="Arial" panose="020B0604020202020204" pitchFamily="34" charset="0"/>
              </a:rPr>
              <a:t> e </a:t>
            </a:r>
            <a:r>
              <a:rPr lang="pt-BR" sz="2400" b="1" dirty="0">
                <a:latin typeface="Arial" panose="020B0604020202020204" pitchFamily="34" charset="0"/>
                <a:cs typeface="Arial" panose="020B0604020202020204" pitchFamily="34" charset="0"/>
              </a:rPr>
              <a:t>Juscelino Kubitschek (1956–61)</a:t>
            </a:r>
            <a:r>
              <a:rPr lang="pt-BR" sz="2400" dirty="0">
                <a:latin typeface="Arial" panose="020B0604020202020204" pitchFamily="34" charset="0"/>
                <a:cs typeface="Arial" panose="020B0604020202020204" pitchFamily="34" charset="0"/>
              </a:rPr>
              <a:t>, tornando-se um dos maiores mercados do mundo.</a:t>
            </a:r>
          </a:p>
          <a:p>
            <a:pPr indent="539750" algn="just">
              <a:lnSpc>
                <a:spcPct val="150000"/>
              </a:lnSpc>
            </a:pPr>
            <a:r>
              <a:rPr lang="pt-BR" sz="2400" dirty="0">
                <a:latin typeface="Arial" panose="020B0604020202020204" pitchFamily="34" charset="0"/>
                <a:cs typeface="Arial" panose="020B0604020202020204" pitchFamily="34" charset="0"/>
              </a:rPr>
              <a:t>O setor de autopeças é essencial para a manutenção da frota nacional e conta com grande diversidade de marcas.</a:t>
            </a:r>
          </a:p>
        </p:txBody>
      </p:sp>
    </p:spTree>
    <p:extLst>
      <p:ext uri="{BB962C8B-B14F-4D97-AF65-F5344CB8AC3E}">
        <p14:creationId xmlns:p14="http://schemas.microsoft.com/office/powerpoint/2010/main" val="1634892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0BFDBD4-0671-46A2-8459-0AE6CCBCDFCA}"/>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INTRODUÇÃO</a:t>
            </a:r>
          </a:p>
        </p:txBody>
      </p:sp>
      <p:sp>
        <p:nvSpPr>
          <p:cNvPr id="5" name="CaixaDeTexto 4">
            <a:extLst>
              <a:ext uri="{FF2B5EF4-FFF2-40B4-BE49-F238E27FC236}">
                <a16:creationId xmlns:a16="http://schemas.microsoft.com/office/drawing/2014/main" id="{71E8698A-27E7-4080-8240-84B7A2F4BCCB}"/>
              </a:ext>
            </a:extLst>
          </p:cNvPr>
          <p:cNvSpPr txBox="1"/>
          <p:nvPr/>
        </p:nvSpPr>
        <p:spPr>
          <a:xfrm>
            <a:off x="1589648" y="1755080"/>
            <a:ext cx="9101797" cy="3347840"/>
          </a:xfrm>
          <a:prstGeom prst="rect">
            <a:avLst/>
          </a:prstGeom>
          <a:noFill/>
        </p:spPr>
        <p:txBody>
          <a:bodyPr wrap="square" rtlCol="0">
            <a:spAutoFit/>
          </a:bodyPr>
          <a:lstStyle/>
          <a:p>
            <a:pPr indent="539750" algn="just">
              <a:lnSpc>
                <a:spcPct val="150000"/>
              </a:lnSpc>
            </a:pPr>
            <a:r>
              <a:rPr lang="pt-BR" sz="2400" dirty="0">
                <a:latin typeface="Arial" panose="020B0604020202020204" pitchFamily="34" charset="0"/>
                <a:cs typeface="Arial" panose="020B0604020202020204" pitchFamily="34" charset="0"/>
              </a:rPr>
              <a:t>Este trabalho analisa as </a:t>
            </a:r>
            <a:r>
              <a:rPr lang="pt-BR" sz="2400" b="1" dirty="0">
                <a:latin typeface="Arial" panose="020B0604020202020204" pitchFamily="34" charset="0"/>
                <a:cs typeface="Arial" panose="020B0604020202020204" pitchFamily="34" charset="0"/>
              </a:rPr>
              <a:t>preferências dos mecânicos entre 2021 e 2023</a:t>
            </a:r>
            <a:r>
              <a:rPr lang="pt-BR" sz="2400" dirty="0">
                <a:latin typeface="Arial" panose="020B0604020202020204" pitchFamily="34" charset="0"/>
                <a:cs typeface="Arial" panose="020B0604020202020204" pitchFamily="34" charset="0"/>
              </a:rPr>
              <a:t>, com o objetivo de analisar e identificar as preferências e os hábitos de consumo dos profissionais da mecânica automotiva no Brasil.</a:t>
            </a:r>
          </a:p>
          <a:p>
            <a:pPr indent="539750" algn="just">
              <a:lnSpc>
                <a:spcPct val="150000"/>
              </a:lnSpc>
            </a:pPr>
            <a:r>
              <a:rPr lang="pt-BR" sz="2400" dirty="0">
                <a:latin typeface="Arial" panose="020B0604020202020204" pitchFamily="34" charset="0"/>
                <a:cs typeface="Arial" panose="020B0604020202020204" pitchFamily="34" charset="0"/>
              </a:rPr>
              <a:t>O estudo ajuda a entender o comportamento do mercado e apoiar estratégias de negócios e políticas públicas.</a:t>
            </a:r>
          </a:p>
        </p:txBody>
      </p:sp>
    </p:spTree>
    <p:extLst>
      <p:ext uri="{BB962C8B-B14F-4D97-AF65-F5344CB8AC3E}">
        <p14:creationId xmlns:p14="http://schemas.microsoft.com/office/powerpoint/2010/main" val="321988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9C51992-2F61-4EBA-89A0-AA81B14FF486}"/>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METODOLOGIA</a:t>
            </a:r>
          </a:p>
        </p:txBody>
      </p:sp>
      <p:sp>
        <p:nvSpPr>
          <p:cNvPr id="5" name="CaixaDeTexto 4">
            <a:extLst>
              <a:ext uri="{FF2B5EF4-FFF2-40B4-BE49-F238E27FC236}">
                <a16:creationId xmlns:a16="http://schemas.microsoft.com/office/drawing/2014/main" id="{9DB49C85-D7F8-4B86-A25D-6B05E53B10E8}"/>
              </a:ext>
            </a:extLst>
          </p:cNvPr>
          <p:cNvSpPr txBox="1"/>
          <p:nvPr/>
        </p:nvSpPr>
        <p:spPr>
          <a:xfrm>
            <a:off x="1589648" y="2272746"/>
            <a:ext cx="9101797" cy="3293209"/>
          </a:xfrm>
          <a:prstGeom prst="rect">
            <a:avLst/>
          </a:prstGeom>
          <a:noFill/>
        </p:spPr>
        <p:txBody>
          <a:bodyPr wrap="square" rtlCol="0">
            <a:spAutoFit/>
          </a:bodyPr>
          <a:lstStyle/>
          <a:p>
            <a:pPr indent="539750" algn="just">
              <a:lnSpc>
                <a:spcPct val="150000"/>
              </a:lnSpc>
            </a:pPr>
            <a:r>
              <a:rPr lang="pt-BR" sz="2400" dirty="0">
                <a:latin typeface="Arial" panose="020B0604020202020204" pitchFamily="34" charset="0"/>
                <a:cs typeface="Arial" panose="020B0604020202020204" pitchFamily="34" charset="0"/>
              </a:rPr>
              <a:t>Este estudo adota uma abordagem quantitativa de caráter exploratório.</a:t>
            </a:r>
          </a:p>
          <a:p>
            <a:pPr indent="539750" algn="just">
              <a:lnSpc>
                <a:spcPct val="150000"/>
              </a:lnSpc>
            </a:pPr>
            <a:r>
              <a:rPr lang="pt-BR" sz="2400" dirty="0">
                <a:latin typeface="Arial" panose="020B0604020202020204" pitchFamily="34" charset="0"/>
                <a:cs typeface="Arial" panose="020B0604020202020204" pitchFamily="34" charset="0"/>
              </a:rPr>
              <a:t>Os dados foram coletados da revista O Mecânico, em parceria com o IPEC, destacando as marcas mais lembradas e mais compradas.</a:t>
            </a:r>
          </a:p>
          <a:p>
            <a:endParaRPr lang="pt-B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125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32BDF475-33DC-4156-BE84-AAAD61E5F87A}"/>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RESULTADOS E DISCUSSÃO</a:t>
            </a:r>
          </a:p>
        </p:txBody>
      </p:sp>
      <p:sp>
        <p:nvSpPr>
          <p:cNvPr id="5" name="CaixaDeTexto 4">
            <a:extLst>
              <a:ext uri="{FF2B5EF4-FFF2-40B4-BE49-F238E27FC236}">
                <a16:creationId xmlns:a16="http://schemas.microsoft.com/office/drawing/2014/main" id="{3057FD60-BEEE-4E27-8035-D670D6A31BB6}"/>
              </a:ext>
            </a:extLst>
          </p:cNvPr>
          <p:cNvSpPr txBox="1"/>
          <p:nvPr/>
        </p:nvSpPr>
        <p:spPr>
          <a:xfrm>
            <a:off x="2076547" y="1106081"/>
            <a:ext cx="9393345" cy="461665"/>
          </a:xfrm>
          <a:prstGeom prst="rect">
            <a:avLst/>
          </a:prstGeom>
          <a:noFill/>
        </p:spPr>
        <p:txBody>
          <a:bodyPr wrap="square" rtlCol="0">
            <a:spAutoFit/>
          </a:bodyPr>
          <a:lstStyle/>
          <a:p>
            <a:r>
              <a:rPr lang="pt-BR" sz="2400" dirty="0"/>
              <a:t>Preferências por marcas nas principais categorias (2023):</a:t>
            </a:r>
            <a:endParaRPr lang="pt-BR" sz="2400" dirty="0">
              <a:latin typeface="Arial" panose="020B0604020202020204" pitchFamily="34" charset="0"/>
              <a:cs typeface="Arial" panose="020B0604020202020204" pitchFamily="34" charset="0"/>
            </a:endParaRPr>
          </a:p>
        </p:txBody>
      </p:sp>
      <p:graphicFrame>
        <p:nvGraphicFramePr>
          <p:cNvPr id="4" name="Tabela 3">
            <a:extLst>
              <a:ext uri="{FF2B5EF4-FFF2-40B4-BE49-F238E27FC236}">
                <a16:creationId xmlns:a16="http://schemas.microsoft.com/office/drawing/2014/main" id="{8BFE8FEC-9C81-F9E9-7090-7D0CCA9C4931}"/>
              </a:ext>
            </a:extLst>
          </p:cNvPr>
          <p:cNvGraphicFramePr>
            <a:graphicFrameLocks noGrp="1"/>
          </p:cNvGraphicFramePr>
          <p:nvPr>
            <p:extLst>
              <p:ext uri="{D42A27DB-BD31-4B8C-83A1-F6EECF244321}">
                <p14:modId xmlns:p14="http://schemas.microsoft.com/office/powerpoint/2010/main" val="1630806070"/>
              </p:ext>
            </p:extLst>
          </p:nvPr>
        </p:nvGraphicFramePr>
        <p:xfrm>
          <a:off x="2076547" y="1737360"/>
          <a:ext cx="8128000" cy="338328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565907045"/>
                    </a:ext>
                  </a:extLst>
                </a:gridCol>
                <a:gridCol w="1625600">
                  <a:extLst>
                    <a:ext uri="{9D8B030D-6E8A-4147-A177-3AD203B41FA5}">
                      <a16:colId xmlns:a16="http://schemas.microsoft.com/office/drawing/2014/main" val="1194244640"/>
                    </a:ext>
                  </a:extLst>
                </a:gridCol>
                <a:gridCol w="1642896">
                  <a:extLst>
                    <a:ext uri="{9D8B030D-6E8A-4147-A177-3AD203B41FA5}">
                      <a16:colId xmlns:a16="http://schemas.microsoft.com/office/drawing/2014/main" val="1153300101"/>
                    </a:ext>
                  </a:extLst>
                </a:gridCol>
                <a:gridCol w="1616766">
                  <a:extLst>
                    <a:ext uri="{9D8B030D-6E8A-4147-A177-3AD203B41FA5}">
                      <a16:colId xmlns:a16="http://schemas.microsoft.com/office/drawing/2014/main" val="413232012"/>
                    </a:ext>
                  </a:extLst>
                </a:gridCol>
                <a:gridCol w="1617138">
                  <a:extLst>
                    <a:ext uri="{9D8B030D-6E8A-4147-A177-3AD203B41FA5}">
                      <a16:colId xmlns:a16="http://schemas.microsoft.com/office/drawing/2014/main" val="3041288148"/>
                    </a:ext>
                  </a:extLst>
                </a:gridCol>
              </a:tblGrid>
              <a:tr h="612501">
                <a:tc>
                  <a:txBody>
                    <a:bodyPr/>
                    <a:lstStyle/>
                    <a:p>
                      <a:pPr algn="ctr"/>
                      <a:r>
                        <a:rPr lang="pt-BR" b="1" dirty="0"/>
                        <a:t>Produto</a:t>
                      </a:r>
                      <a:endParaRPr lang="pt-BR" dirty="0"/>
                    </a:p>
                  </a:txBody>
                  <a:tcPr anchor="ctr"/>
                </a:tc>
                <a:tc>
                  <a:txBody>
                    <a:bodyPr/>
                    <a:lstStyle/>
                    <a:p>
                      <a:pPr algn="ctr"/>
                      <a:r>
                        <a:rPr lang="pt-BR" b="1"/>
                        <a:t>Mais Conhecida</a:t>
                      </a:r>
                      <a:endParaRPr lang="pt-BR"/>
                    </a:p>
                  </a:txBody>
                  <a:tcPr anchor="ctr"/>
                </a:tc>
                <a:tc>
                  <a:txBody>
                    <a:bodyPr/>
                    <a:lstStyle/>
                    <a:p>
                      <a:pPr algn="ctr"/>
                      <a:r>
                        <a:rPr lang="pt-BR" b="1" dirty="0"/>
                        <a:t>%</a:t>
                      </a:r>
                      <a:endParaRPr lang="pt-BR" dirty="0"/>
                    </a:p>
                  </a:txBody>
                  <a:tcPr anchor="ctr"/>
                </a:tc>
                <a:tc>
                  <a:txBody>
                    <a:bodyPr/>
                    <a:lstStyle/>
                    <a:p>
                      <a:pPr algn="ctr"/>
                      <a:r>
                        <a:rPr lang="pt-BR" b="1" dirty="0"/>
                        <a:t>Mais Comprada</a:t>
                      </a:r>
                      <a:endParaRPr lang="pt-BR"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b="1" dirty="0"/>
                        <a:t>%</a:t>
                      </a:r>
                      <a:endParaRPr lang="pt-BR" dirty="0"/>
                    </a:p>
                    <a:p>
                      <a:pPr algn="ctr"/>
                      <a:endParaRPr lang="pt-BR" dirty="0"/>
                    </a:p>
                  </a:txBody>
                  <a:tcPr anchor="ctr"/>
                </a:tc>
                <a:extLst>
                  <a:ext uri="{0D108BD9-81ED-4DB2-BD59-A6C34878D82A}">
                    <a16:rowId xmlns:a16="http://schemas.microsoft.com/office/drawing/2014/main" val="1320804487"/>
                  </a:ext>
                </a:extLst>
              </a:tr>
              <a:tr h="350001">
                <a:tc>
                  <a:txBody>
                    <a:bodyPr/>
                    <a:lstStyle/>
                    <a:p>
                      <a:pPr algn="l"/>
                      <a:r>
                        <a:rPr lang="pt-BR" dirty="0"/>
                        <a:t>Amortecedor</a:t>
                      </a:r>
                    </a:p>
                  </a:txBody>
                  <a:tcPr anchor="ctr"/>
                </a:tc>
                <a:tc>
                  <a:txBody>
                    <a:bodyPr/>
                    <a:lstStyle/>
                    <a:p>
                      <a:pPr algn="ctr"/>
                      <a:r>
                        <a:rPr lang="pt-BR" dirty="0"/>
                        <a:t>Cofap</a:t>
                      </a:r>
                    </a:p>
                  </a:txBody>
                  <a:tcPr anchor="ctr"/>
                </a:tc>
                <a:tc>
                  <a:txBody>
                    <a:bodyPr/>
                    <a:lstStyle/>
                    <a:p>
                      <a:pPr algn="ctr"/>
                      <a:r>
                        <a:rPr lang="pt-BR" dirty="0"/>
                        <a:t>93%</a:t>
                      </a:r>
                    </a:p>
                  </a:txBody>
                  <a:tcPr anchor="ctr"/>
                </a:tc>
                <a:tc>
                  <a:txBody>
                    <a:bodyPr/>
                    <a:lstStyle/>
                    <a:p>
                      <a:pPr algn="ctr"/>
                      <a:r>
                        <a:rPr lang="pt-BR" dirty="0"/>
                        <a:t>Cofap</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39</a:t>
                      </a:r>
                      <a:r>
                        <a:rPr lang="pt-BR" b="1" dirty="0"/>
                        <a:t>%</a:t>
                      </a:r>
                      <a:endParaRPr lang="pt-BR" dirty="0"/>
                    </a:p>
                  </a:txBody>
                  <a:tcPr anchor="ctr"/>
                </a:tc>
                <a:extLst>
                  <a:ext uri="{0D108BD9-81ED-4DB2-BD59-A6C34878D82A}">
                    <a16:rowId xmlns:a16="http://schemas.microsoft.com/office/drawing/2014/main" val="2038997586"/>
                  </a:ext>
                </a:extLst>
              </a:tr>
              <a:tr h="350001">
                <a:tc>
                  <a:txBody>
                    <a:bodyPr/>
                    <a:lstStyle/>
                    <a:p>
                      <a:pPr algn="l"/>
                      <a:r>
                        <a:rPr lang="pt-BR" dirty="0"/>
                        <a:t>Bateria</a:t>
                      </a:r>
                    </a:p>
                  </a:txBody>
                  <a:tcPr anchor="ctr"/>
                </a:tc>
                <a:tc>
                  <a:txBody>
                    <a:bodyPr/>
                    <a:lstStyle/>
                    <a:p>
                      <a:pPr algn="ctr"/>
                      <a:r>
                        <a:rPr lang="pt-BR" dirty="0"/>
                        <a:t>Moura</a:t>
                      </a:r>
                    </a:p>
                  </a:txBody>
                  <a:tcPr anchor="ctr"/>
                </a:tc>
                <a:tc>
                  <a:txBody>
                    <a:bodyPr/>
                    <a:lstStyle/>
                    <a:p>
                      <a:pPr algn="ctr"/>
                      <a:r>
                        <a:rPr lang="pt-BR" dirty="0"/>
                        <a:t>95%</a:t>
                      </a:r>
                    </a:p>
                  </a:txBody>
                  <a:tcPr anchor="ctr"/>
                </a:tc>
                <a:tc>
                  <a:txBody>
                    <a:bodyPr/>
                    <a:lstStyle/>
                    <a:p>
                      <a:pPr algn="ctr"/>
                      <a:r>
                        <a:rPr lang="pt-BR" dirty="0"/>
                        <a:t>Moura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45</a:t>
                      </a:r>
                      <a:r>
                        <a:rPr lang="pt-BR" b="1" dirty="0"/>
                        <a:t>%</a:t>
                      </a:r>
                      <a:endParaRPr lang="pt-BR" dirty="0"/>
                    </a:p>
                  </a:txBody>
                  <a:tcPr anchor="ctr"/>
                </a:tc>
                <a:extLst>
                  <a:ext uri="{0D108BD9-81ED-4DB2-BD59-A6C34878D82A}">
                    <a16:rowId xmlns:a16="http://schemas.microsoft.com/office/drawing/2014/main" val="4233009183"/>
                  </a:ext>
                </a:extLst>
              </a:tr>
              <a:tr h="350001">
                <a:tc>
                  <a:txBody>
                    <a:bodyPr/>
                    <a:lstStyle/>
                    <a:p>
                      <a:pPr algn="l"/>
                      <a:r>
                        <a:rPr lang="pt-BR" dirty="0"/>
                        <a:t>Bomba d’água</a:t>
                      </a:r>
                    </a:p>
                  </a:txBody>
                  <a:tcPr anchor="ctr"/>
                </a:tc>
                <a:tc>
                  <a:txBody>
                    <a:bodyPr/>
                    <a:lstStyle/>
                    <a:p>
                      <a:pPr algn="ctr"/>
                      <a:r>
                        <a:rPr lang="pt-BR" dirty="0"/>
                        <a:t>Urba</a:t>
                      </a:r>
                    </a:p>
                  </a:txBody>
                  <a:tcPr anchor="ctr"/>
                </a:tc>
                <a:tc>
                  <a:txBody>
                    <a:bodyPr/>
                    <a:lstStyle/>
                    <a:p>
                      <a:pPr algn="ctr"/>
                      <a:r>
                        <a:rPr lang="pt-BR" dirty="0"/>
                        <a:t>67%</a:t>
                      </a:r>
                    </a:p>
                  </a:txBody>
                  <a:tcPr anchor="ctr"/>
                </a:tc>
                <a:tc>
                  <a:txBody>
                    <a:bodyPr/>
                    <a:lstStyle/>
                    <a:p>
                      <a:pPr algn="ctr"/>
                      <a:r>
                        <a:rPr lang="pt-BR" dirty="0"/>
                        <a:t>Urba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27</a:t>
                      </a:r>
                      <a:r>
                        <a:rPr lang="pt-BR" b="1" dirty="0"/>
                        <a:t>%</a:t>
                      </a:r>
                      <a:endParaRPr lang="pt-BR" dirty="0"/>
                    </a:p>
                  </a:txBody>
                  <a:tcPr anchor="ctr"/>
                </a:tc>
                <a:extLst>
                  <a:ext uri="{0D108BD9-81ED-4DB2-BD59-A6C34878D82A}">
                    <a16:rowId xmlns:a16="http://schemas.microsoft.com/office/drawing/2014/main" val="3329550141"/>
                  </a:ext>
                </a:extLst>
              </a:tr>
              <a:tr h="612501">
                <a:tc>
                  <a:txBody>
                    <a:bodyPr/>
                    <a:lstStyle/>
                    <a:p>
                      <a:pPr algn="l"/>
                      <a:r>
                        <a:rPr lang="pt-BR" dirty="0"/>
                        <a:t>Bomba de combustível</a:t>
                      </a:r>
                    </a:p>
                  </a:txBody>
                  <a:tcPr anchor="ctr"/>
                </a:tc>
                <a:tc>
                  <a:txBody>
                    <a:bodyPr/>
                    <a:lstStyle/>
                    <a:p>
                      <a:pPr algn="ctr"/>
                      <a:r>
                        <a:rPr lang="pt-BR" dirty="0"/>
                        <a:t>Bosch</a:t>
                      </a:r>
                    </a:p>
                  </a:txBody>
                  <a:tcPr anchor="ctr"/>
                </a:tc>
                <a:tc>
                  <a:txBody>
                    <a:bodyPr/>
                    <a:lstStyle/>
                    <a:p>
                      <a:pPr algn="ctr"/>
                      <a:r>
                        <a:rPr lang="pt-BR" dirty="0"/>
                        <a:t>90%</a:t>
                      </a:r>
                    </a:p>
                  </a:txBody>
                  <a:tcPr anchor="ctr"/>
                </a:tc>
                <a:tc>
                  <a:txBody>
                    <a:bodyPr/>
                    <a:lstStyle/>
                    <a:p>
                      <a:pPr algn="ctr"/>
                      <a:r>
                        <a:rPr lang="pt-BR" dirty="0"/>
                        <a:t>Bosch</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59</a:t>
                      </a:r>
                      <a:r>
                        <a:rPr lang="pt-BR" b="1" dirty="0"/>
                        <a:t>%</a:t>
                      </a:r>
                      <a:endParaRPr lang="pt-BR" dirty="0"/>
                    </a:p>
                  </a:txBody>
                  <a:tcPr anchor="ctr"/>
                </a:tc>
                <a:extLst>
                  <a:ext uri="{0D108BD9-81ED-4DB2-BD59-A6C34878D82A}">
                    <a16:rowId xmlns:a16="http://schemas.microsoft.com/office/drawing/2014/main" val="2992212431"/>
                  </a:ext>
                </a:extLst>
              </a:tr>
              <a:tr h="350001">
                <a:tc>
                  <a:txBody>
                    <a:bodyPr/>
                    <a:lstStyle/>
                    <a:p>
                      <a:pPr algn="l"/>
                      <a:r>
                        <a:rPr lang="pt-BR" dirty="0"/>
                        <a:t>Bomba de óleo</a:t>
                      </a:r>
                    </a:p>
                  </a:txBody>
                  <a:tcPr anchor="ctr"/>
                </a:tc>
                <a:tc>
                  <a:txBody>
                    <a:bodyPr/>
                    <a:lstStyle/>
                    <a:p>
                      <a:pPr algn="ctr"/>
                      <a:r>
                        <a:rPr lang="pt-BR" dirty="0"/>
                        <a:t>Schadek</a:t>
                      </a:r>
                    </a:p>
                  </a:txBody>
                  <a:tcPr anchor="ctr"/>
                </a:tc>
                <a:tc>
                  <a:txBody>
                    <a:bodyPr/>
                    <a:lstStyle/>
                    <a:p>
                      <a:pPr algn="ctr"/>
                      <a:r>
                        <a:rPr lang="pt-BR" dirty="0"/>
                        <a:t>64%</a:t>
                      </a:r>
                    </a:p>
                  </a:txBody>
                  <a:tcPr anchor="ctr"/>
                </a:tc>
                <a:tc>
                  <a:txBody>
                    <a:bodyPr/>
                    <a:lstStyle/>
                    <a:p>
                      <a:pPr algn="ctr"/>
                      <a:r>
                        <a:rPr lang="pt-BR" dirty="0"/>
                        <a:t>Schadek</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51</a:t>
                      </a:r>
                      <a:r>
                        <a:rPr lang="pt-BR" b="1" dirty="0"/>
                        <a:t>%</a:t>
                      </a:r>
                      <a:endParaRPr lang="pt-BR" dirty="0"/>
                    </a:p>
                  </a:txBody>
                  <a:tcPr anchor="ctr"/>
                </a:tc>
                <a:extLst>
                  <a:ext uri="{0D108BD9-81ED-4DB2-BD59-A6C34878D82A}">
                    <a16:rowId xmlns:a16="http://schemas.microsoft.com/office/drawing/2014/main" val="1539853710"/>
                  </a:ext>
                </a:extLst>
              </a:tr>
              <a:tr h="612501">
                <a:tc>
                  <a:txBody>
                    <a:bodyPr/>
                    <a:lstStyle/>
                    <a:p>
                      <a:pPr algn="l"/>
                      <a:r>
                        <a:rPr lang="pt-BR" dirty="0"/>
                        <a:t>Válvula termostática</a:t>
                      </a:r>
                    </a:p>
                  </a:txBody>
                  <a:tcPr anchor="ctr"/>
                </a:tc>
                <a:tc>
                  <a:txBody>
                    <a:bodyPr/>
                    <a:lstStyle/>
                    <a:p>
                      <a:pPr algn="ctr"/>
                      <a:r>
                        <a:rPr lang="pt-BR" dirty="0"/>
                        <a:t>MTE Thomson</a:t>
                      </a:r>
                    </a:p>
                  </a:txBody>
                  <a:tcPr anchor="ctr"/>
                </a:tc>
                <a:tc>
                  <a:txBody>
                    <a:bodyPr/>
                    <a:lstStyle/>
                    <a:p>
                      <a:pPr algn="ctr"/>
                      <a:r>
                        <a:rPr lang="pt-BR" dirty="0"/>
                        <a:t>66%</a:t>
                      </a:r>
                    </a:p>
                  </a:txBody>
                  <a:tcPr anchor="ctr"/>
                </a:tc>
                <a:tc>
                  <a:txBody>
                    <a:bodyPr/>
                    <a:lstStyle/>
                    <a:p>
                      <a:pPr algn="ctr"/>
                      <a:r>
                        <a:rPr lang="pt-BR" dirty="0"/>
                        <a:t>MTE Thomson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34</a:t>
                      </a:r>
                      <a:r>
                        <a:rPr lang="pt-BR" b="1" dirty="0"/>
                        <a:t>%</a:t>
                      </a:r>
                      <a:endParaRPr lang="pt-BR" dirty="0"/>
                    </a:p>
                  </a:txBody>
                  <a:tcPr anchor="ctr"/>
                </a:tc>
                <a:extLst>
                  <a:ext uri="{0D108BD9-81ED-4DB2-BD59-A6C34878D82A}">
                    <a16:rowId xmlns:a16="http://schemas.microsoft.com/office/drawing/2014/main" val="810353632"/>
                  </a:ext>
                </a:extLst>
              </a:tr>
            </a:tbl>
          </a:graphicData>
        </a:graphic>
      </p:graphicFrame>
    </p:spTree>
    <p:extLst>
      <p:ext uri="{BB962C8B-B14F-4D97-AF65-F5344CB8AC3E}">
        <p14:creationId xmlns:p14="http://schemas.microsoft.com/office/powerpoint/2010/main" val="276757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C18C6-AF96-996C-63D7-98E04C811494}"/>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B2A2F77B-7BBD-7541-A2E8-177D8BF6C2AC}"/>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RESULTADOS E DISCUSSÃO</a:t>
            </a:r>
          </a:p>
        </p:txBody>
      </p:sp>
      <p:sp>
        <p:nvSpPr>
          <p:cNvPr id="5" name="CaixaDeTexto 4">
            <a:extLst>
              <a:ext uri="{FF2B5EF4-FFF2-40B4-BE49-F238E27FC236}">
                <a16:creationId xmlns:a16="http://schemas.microsoft.com/office/drawing/2014/main" id="{6B8C5BDB-AD3F-998F-AFE4-6AB136E5B6AD}"/>
              </a:ext>
            </a:extLst>
          </p:cNvPr>
          <p:cNvSpPr txBox="1"/>
          <p:nvPr/>
        </p:nvSpPr>
        <p:spPr>
          <a:xfrm>
            <a:off x="1589649" y="1257548"/>
            <a:ext cx="9101797" cy="461665"/>
          </a:xfrm>
          <a:prstGeom prst="rect">
            <a:avLst/>
          </a:prstGeom>
          <a:noFill/>
        </p:spPr>
        <p:txBody>
          <a:bodyPr wrap="square" rtlCol="0">
            <a:spAutoFit/>
          </a:bodyPr>
          <a:lstStyle/>
          <a:p>
            <a:r>
              <a:rPr lang="pt-BR" sz="2400" dirty="0"/>
              <a:t>Preferências por marcas nas principais categorias (2023)</a:t>
            </a:r>
            <a:r>
              <a:rPr lang="pt-BR" sz="2400" dirty="0">
                <a:latin typeface="Arial" panose="020B0604020202020204" pitchFamily="34" charset="0"/>
                <a:cs typeface="Arial" panose="020B0604020202020204" pitchFamily="34" charset="0"/>
              </a:rPr>
              <a:t> – </a:t>
            </a:r>
            <a:r>
              <a:rPr lang="pt-BR" sz="2400" dirty="0"/>
              <a:t>Continuação:</a:t>
            </a:r>
            <a:endParaRPr lang="pt-BR" sz="2400" dirty="0">
              <a:latin typeface="Arial" panose="020B0604020202020204" pitchFamily="34" charset="0"/>
              <a:cs typeface="Arial" panose="020B0604020202020204" pitchFamily="34" charset="0"/>
            </a:endParaRPr>
          </a:p>
        </p:txBody>
      </p:sp>
      <p:graphicFrame>
        <p:nvGraphicFramePr>
          <p:cNvPr id="4" name="Tabela 3">
            <a:extLst>
              <a:ext uri="{FF2B5EF4-FFF2-40B4-BE49-F238E27FC236}">
                <a16:creationId xmlns:a16="http://schemas.microsoft.com/office/drawing/2014/main" id="{4A76F641-7965-D3E8-3BDB-C32597B41573}"/>
              </a:ext>
            </a:extLst>
          </p:cNvPr>
          <p:cNvGraphicFramePr>
            <a:graphicFrameLocks noGrp="1"/>
          </p:cNvGraphicFramePr>
          <p:nvPr>
            <p:extLst>
              <p:ext uri="{D42A27DB-BD31-4B8C-83A1-F6EECF244321}">
                <p14:modId xmlns:p14="http://schemas.microsoft.com/office/powerpoint/2010/main" val="1517518790"/>
              </p:ext>
            </p:extLst>
          </p:nvPr>
        </p:nvGraphicFramePr>
        <p:xfrm>
          <a:off x="2076547" y="2040294"/>
          <a:ext cx="8128000" cy="2777412"/>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565907045"/>
                    </a:ext>
                  </a:extLst>
                </a:gridCol>
                <a:gridCol w="1625600">
                  <a:extLst>
                    <a:ext uri="{9D8B030D-6E8A-4147-A177-3AD203B41FA5}">
                      <a16:colId xmlns:a16="http://schemas.microsoft.com/office/drawing/2014/main" val="1194244640"/>
                    </a:ext>
                  </a:extLst>
                </a:gridCol>
                <a:gridCol w="1625600">
                  <a:extLst>
                    <a:ext uri="{9D8B030D-6E8A-4147-A177-3AD203B41FA5}">
                      <a16:colId xmlns:a16="http://schemas.microsoft.com/office/drawing/2014/main" val="1153300101"/>
                    </a:ext>
                  </a:extLst>
                </a:gridCol>
                <a:gridCol w="1625600">
                  <a:extLst>
                    <a:ext uri="{9D8B030D-6E8A-4147-A177-3AD203B41FA5}">
                      <a16:colId xmlns:a16="http://schemas.microsoft.com/office/drawing/2014/main" val="413232012"/>
                    </a:ext>
                  </a:extLst>
                </a:gridCol>
                <a:gridCol w="1625600">
                  <a:extLst>
                    <a:ext uri="{9D8B030D-6E8A-4147-A177-3AD203B41FA5}">
                      <a16:colId xmlns:a16="http://schemas.microsoft.com/office/drawing/2014/main" val="3143200194"/>
                    </a:ext>
                  </a:extLst>
                </a:gridCol>
              </a:tblGrid>
              <a:tr h="712737">
                <a:tc>
                  <a:txBody>
                    <a:bodyPr/>
                    <a:lstStyle/>
                    <a:p>
                      <a:pPr algn="ctr"/>
                      <a:r>
                        <a:rPr lang="pt-BR" b="1" dirty="0"/>
                        <a:t>Produto</a:t>
                      </a:r>
                      <a:endParaRPr lang="pt-BR" dirty="0"/>
                    </a:p>
                  </a:txBody>
                  <a:tcPr anchor="ctr"/>
                </a:tc>
                <a:tc>
                  <a:txBody>
                    <a:bodyPr/>
                    <a:lstStyle/>
                    <a:p>
                      <a:pPr algn="ctr"/>
                      <a:r>
                        <a:rPr lang="pt-BR" b="1"/>
                        <a:t>Mais Conhecida</a:t>
                      </a:r>
                      <a:endParaRPr lang="pt-BR"/>
                    </a:p>
                  </a:txBody>
                  <a:tcPr anchor="ctr"/>
                </a:tc>
                <a:tc>
                  <a:txBody>
                    <a:bodyPr/>
                    <a:lstStyle/>
                    <a:p>
                      <a:pPr algn="ctr"/>
                      <a:r>
                        <a:rPr lang="pt-BR" b="1" dirty="0"/>
                        <a:t>%</a:t>
                      </a:r>
                      <a:endParaRPr lang="pt-BR" dirty="0"/>
                    </a:p>
                  </a:txBody>
                  <a:tcPr anchor="ctr"/>
                </a:tc>
                <a:tc>
                  <a:txBody>
                    <a:bodyPr/>
                    <a:lstStyle/>
                    <a:p>
                      <a:pPr algn="ctr"/>
                      <a:r>
                        <a:rPr lang="pt-BR" b="1"/>
                        <a:t>Mais Comprada</a:t>
                      </a:r>
                      <a:endParaRPr lang="pt-B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b="1" dirty="0"/>
                        <a:t>%</a:t>
                      </a:r>
                      <a:endParaRPr lang="pt-BR" dirty="0"/>
                    </a:p>
                  </a:txBody>
                  <a:tcPr anchor="ctr"/>
                </a:tc>
                <a:extLst>
                  <a:ext uri="{0D108BD9-81ED-4DB2-BD59-A6C34878D82A}">
                    <a16:rowId xmlns:a16="http://schemas.microsoft.com/office/drawing/2014/main" val="1320804487"/>
                  </a:ext>
                </a:extLst>
              </a:tr>
              <a:tr h="412935">
                <a:tc>
                  <a:txBody>
                    <a:bodyPr/>
                    <a:lstStyle/>
                    <a:p>
                      <a:pPr algn="ctr"/>
                      <a:r>
                        <a:rPr lang="pt-BR" dirty="0"/>
                        <a:t>Cabo de vela</a:t>
                      </a:r>
                    </a:p>
                  </a:txBody>
                  <a:tcPr anchor="ctr"/>
                </a:tc>
                <a:tc>
                  <a:txBody>
                    <a:bodyPr/>
                    <a:lstStyle/>
                    <a:p>
                      <a:pPr algn="ctr"/>
                      <a:r>
                        <a:rPr lang="pt-BR"/>
                        <a:t>NGK</a:t>
                      </a:r>
                    </a:p>
                  </a:txBody>
                  <a:tcPr anchor="ctr"/>
                </a:tc>
                <a:tc>
                  <a:txBody>
                    <a:bodyPr/>
                    <a:lstStyle/>
                    <a:p>
                      <a:pPr algn="ctr"/>
                      <a:r>
                        <a:rPr lang="pt-BR" dirty="0"/>
                        <a:t>91%</a:t>
                      </a:r>
                    </a:p>
                  </a:txBody>
                  <a:tcPr anchor="ctr"/>
                </a:tc>
                <a:tc>
                  <a:txBody>
                    <a:bodyPr/>
                    <a:lstStyle/>
                    <a:p>
                      <a:pPr algn="ctr"/>
                      <a:r>
                        <a:rPr lang="pt-BR"/>
                        <a:t>NGK</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71</a:t>
                      </a:r>
                      <a:r>
                        <a:rPr lang="pt-BR" b="1" dirty="0"/>
                        <a:t>%</a:t>
                      </a:r>
                      <a:endParaRPr lang="pt-BR" dirty="0"/>
                    </a:p>
                  </a:txBody>
                  <a:tcPr anchor="ctr"/>
                </a:tc>
                <a:extLst>
                  <a:ext uri="{0D108BD9-81ED-4DB2-BD59-A6C34878D82A}">
                    <a16:rowId xmlns:a16="http://schemas.microsoft.com/office/drawing/2014/main" val="2038997586"/>
                  </a:ext>
                </a:extLst>
              </a:tr>
              <a:tr h="412935">
                <a:tc>
                  <a:txBody>
                    <a:bodyPr/>
                    <a:lstStyle/>
                    <a:p>
                      <a:pPr algn="ctr"/>
                      <a:r>
                        <a:rPr lang="pt-BR"/>
                        <a:t>Combustível</a:t>
                      </a:r>
                    </a:p>
                  </a:txBody>
                  <a:tcPr anchor="ctr"/>
                </a:tc>
                <a:tc>
                  <a:txBody>
                    <a:bodyPr/>
                    <a:lstStyle/>
                    <a:p>
                      <a:pPr algn="ctr"/>
                      <a:r>
                        <a:rPr lang="pt-BR"/>
                        <a:t>Ipiranga</a:t>
                      </a:r>
                    </a:p>
                  </a:txBody>
                  <a:tcPr anchor="ctr"/>
                </a:tc>
                <a:tc>
                  <a:txBody>
                    <a:bodyPr/>
                    <a:lstStyle/>
                    <a:p>
                      <a:pPr algn="ctr"/>
                      <a:r>
                        <a:rPr lang="pt-BR" dirty="0"/>
                        <a:t>93%</a:t>
                      </a:r>
                    </a:p>
                  </a:txBody>
                  <a:tcPr anchor="ctr"/>
                </a:tc>
                <a:tc>
                  <a:txBody>
                    <a:bodyPr/>
                    <a:lstStyle/>
                    <a:p>
                      <a:pPr algn="ctr"/>
                      <a:r>
                        <a:rPr lang="pt-BR" dirty="0"/>
                        <a:t>BR Petrobras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37</a:t>
                      </a:r>
                      <a:r>
                        <a:rPr lang="pt-BR" b="1" dirty="0"/>
                        <a:t>%</a:t>
                      </a:r>
                      <a:endParaRPr lang="pt-BR" dirty="0"/>
                    </a:p>
                  </a:txBody>
                  <a:tcPr anchor="ctr"/>
                </a:tc>
                <a:extLst>
                  <a:ext uri="{0D108BD9-81ED-4DB2-BD59-A6C34878D82A}">
                    <a16:rowId xmlns:a16="http://schemas.microsoft.com/office/drawing/2014/main" val="4233009183"/>
                  </a:ext>
                </a:extLst>
              </a:tr>
              <a:tr h="412935">
                <a:tc>
                  <a:txBody>
                    <a:bodyPr/>
                    <a:lstStyle/>
                    <a:p>
                      <a:pPr algn="ctr"/>
                      <a:r>
                        <a:rPr lang="pt-BR"/>
                        <a:t>Correias</a:t>
                      </a:r>
                    </a:p>
                  </a:txBody>
                  <a:tcPr anchor="ctr"/>
                </a:tc>
                <a:tc>
                  <a:txBody>
                    <a:bodyPr/>
                    <a:lstStyle/>
                    <a:p>
                      <a:pPr algn="ctr"/>
                      <a:r>
                        <a:rPr lang="pt-BR"/>
                        <a:t>Contitech</a:t>
                      </a:r>
                    </a:p>
                  </a:txBody>
                  <a:tcPr anchor="ctr"/>
                </a:tc>
                <a:tc>
                  <a:txBody>
                    <a:bodyPr/>
                    <a:lstStyle/>
                    <a:p>
                      <a:pPr algn="ctr"/>
                      <a:r>
                        <a:rPr lang="pt-BR" dirty="0"/>
                        <a:t>83%</a:t>
                      </a:r>
                    </a:p>
                  </a:txBody>
                  <a:tcPr anchor="ctr"/>
                </a:tc>
                <a:tc>
                  <a:txBody>
                    <a:bodyPr/>
                    <a:lstStyle/>
                    <a:p>
                      <a:pPr algn="ctr"/>
                      <a:r>
                        <a:rPr lang="pt-BR"/>
                        <a:t>Contitech</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35</a:t>
                      </a:r>
                      <a:r>
                        <a:rPr lang="pt-BR" b="1" dirty="0"/>
                        <a:t>%</a:t>
                      </a:r>
                      <a:endParaRPr lang="pt-BR" dirty="0"/>
                    </a:p>
                  </a:txBody>
                  <a:tcPr anchor="ctr"/>
                </a:tc>
                <a:extLst>
                  <a:ext uri="{0D108BD9-81ED-4DB2-BD59-A6C34878D82A}">
                    <a16:rowId xmlns:a16="http://schemas.microsoft.com/office/drawing/2014/main" val="3329550141"/>
                  </a:ext>
                </a:extLst>
              </a:tr>
              <a:tr h="412935">
                <a:tc>
                  <a:txBody>
                    <a:bodyPr/>
                    <a:lstStyle/>
                    <a:p>
                      <a:pPr algn="ctr"/>
                      <a:r>
                        <a:rPr lang="pt-BR" dirty="0"/>
                        <a:t>Disco de freio</a:t>
                      </a:r>
                    </a:p>
                  </a:txBody>
                  <a:tcPr anchor="ctr"/>
                </a:tc>
                <a:tc>
                  <a:txBody>
                    <a:bodyPr/>
                    <a:lstStyle/>
                    <a:p>
                      <a:pPr algn="ctr"/>
                      <a:r>
                        <a:rPr lang="pt-BR"/>
                        <a:t>TRW Varga</a:t>
                      </a:r>
                    </a:p>
                  </a:txBody>
                  <a:tcPr anchor="ctr"/>
                </a:tc>
                <a:tc>
                  <a:txBody>
                    <a:bodyPr/>
                    <a:lstStyle/>
                    <a:p>
                      <a:pPr algn="ctr"/>
                      <a:r>
                        <a:rPr lang="pt-BR" dirty="0"/>
                        <a:t>75%</a:t>
                      </a:r>
                    </a:p>
                  </a:txBody>
                  <a:tcPr anchor="ctr"/>
                </a:tc>
                <a:tc>
                  <a:txBody>
                    <a:bodyPr/>
                    <a:lstStyle/>
                    <a:p>
                      <a:pPr algn="ctr"/>
                      <a:r>
                        <a:rPr lang="pt-BR"/>
                        <a:t>Hipper Freios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33</a:t>
                      </a:r>
                      <a:r>
                        <a:rPr lang="pt-BR" b="1" dirty="0"/>
                        <a:t>%</a:t>
                      </a:r>
                      <a:endParaRPr lang="pt-BR" dirty="0"/>
                    </a:p>
                  </a:txBody>
                  <a:tcPr anchor="ctr"/>
                </a:tc>
                <a:extLst>
                  <a:ext uri="{0D108BD9-81ED-4DB2-BD59-A6C34878D82A}">
                    <a16:rowId xmlns:a16="http://schemas.microsoft.com/office/drawing/2014/main" val="2992212431"/>
                  </a:ext>
                </a:extLst>
              </a:tr>
              <a:tr h="412935">
                <a:tc>
                  <a:txBody>
                    <a:bodyPr/>
                    <a:lstStyle/>
                    <a:p>
                      <a:pPr algn="ctr"/>
                      <a:r>
                        <a:rPr lang="pt-BR"/>
                        <a:t>Embreagem</a:t>
                      </a:r>
                    </a:p>
                  </a:txBody>
                  <a:tcPr anchor="ctr"/>
                </a:tc>
                <a:tc>
                  <a:txBody>
                    <a:bodyPr/>
                    <a:lstStyle/>
                    <a:p>
                      <a:pPr algn="ctr"/>
                      <a:r>
                        <a:rPr lang="pt-BR"/>
                        <a:t>Luk</a:t>
                      </a:r>
                    </a:p>
                  </a:txBody>
                  <a:tcPr anchor="ctr"/>
                </a:tc>
                <a:tc>
                  <a:txBody>
                    <a:bodyPr/>
                    <a:lstStyle/>
                    <a:p>
                      <a:pPr algn="ctr"/>
                      <a:r>
                        <a:rPr lang="pt-BR" dirty="0"/>
                        <a:t>88%</a:t>
                      </a:r>
                    </a:p>
                  </a:txBody>
                  <a:tcPr anchor="ctr"/>
                </a:tc>
                <a:tc>
                  <a:txBody>
                    <a:bodyPr/>
                    <a:lstStyle/>
                    <a:p>
                      <a:pPr algn="ctr"/>
                      <a:r>
                        <a:rPr lang="pt-BR" dirty="0"/>
                        <a:t>Luk</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57</a:t>
                      </a:r>
                      <a:r>
                        <a:rPr lang="pt-BR" b="1" dirty="0"/>
                        <a:t>%</a:t>
                      </a:r>
                      <a:endParaRPr lang="pt-BR" dirty="0"/>
                    </a:p>
                  </a:txBody>
                  <a:tcPr anchor="ctr"/>
                </a:tc>
                <a:extLst>
                  <a:ext uri="{0D108BD9-81ED-4DB2-BD59-A6C34878D82A}">
                    <a16:rowId xmlns:a16="http://schemas.microsoft.com/office/drawing/2014/main" val="1539853710"/>
                  </a:ext>
                </a:extLst>
              </a:tr>
            </a:tbl>
          </a:graphicData>
        </a:graphic>
      </p:graphicFrame>
    </p:spTree>
    <p:extLst>
      <p:ext uri="{BB962C8B-B14F-4D97-AF65-F5344CB8AC3E}">
        <p14:creationId xmlns:p14="http://schemas.microsoft.com/office/powerpoint/2010/main" val="737265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313B5321-8FE9-4FB7-9D29-0DEB5DC0BCFD}"/>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CONSIDERAÇÕES FINAIS</a:t>
            </a:r>
          </a:p>
        </p:txBody>
      </p:sp>
      <p:sp>
        <p:nvSpPr>
          <p:cNvPr id="5" name="CaixaDeTexto 4">
            <a:extLst>
              <a:ext uri="{FF2B5EF4-FFF2-40B4-BE49-F238E27FC236}">
                <a16:creationId xmlns:a16="http://schemas.microsoft.com/office/drawing/2014/main" id="{6927A537-B2C3-465D-90E7-8CB3D08929FC}"/>
              </a:ext>
            </a:extLst>
          </p:cNvPr>
          <p:cNvSpPr txBox="1"/>
          <p:nvPr/>
        </p:nvSpPr>
        <p:spPr>
          <a:xfrm>
            <a:off x="1545101" y="1755080"/>
            <a:ext cx="9101797" cy="3347840"/>
          </a:xfrm>
          <a:prstGeom prst="rect">
            <a:avLst/>
          </a:prstGeom>
          <a:noFill/>
        </p:spPr>
        <p:txBody>
          <a:bodyPr wrap="square" rtlCol="0">
            <a:spAutoFit/>
          </a:bodyPr>
          <a:lstStyle/>
          <a:p>
            <a:pPr indent="53975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O mercado de autopeças no Brasil é concentrado, com destaque para grandes marcas.</a:t>
            </a:r>
          </a:p>
          <a:p>
            <a:pPr indent="53975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As marcas menores tendem a enfrentar dificuldades para entrarem e se manterem no mercado.</a:t>
            </a:r>
          </a:p>
          <a:p>
            <a:pPr indent="53975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Fatores como qualidade, logística, preço e marketing impactam diretamente na decisão dos mecânicos.</a:t>
            </a:r>
            <a:endParaRPr lang="pt-B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612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4B6E9-3B2D-CD6B-E6FC-7B7C1DDB873F}"/>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0C79C134-32BA-347F-7EC6-B58D18B354FC}"/>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CONSIDERAÇÕES FINAIS</a:t>
            </a:r>
          </a:p>
        </p:txBody>
      </p:sp>
      <p:sp>
        <p:nvSpPr>
          <p:cNvPr id="5" name="CaixaDeTexto 4">
            <a:extLst>
              <a:ext uri="{FF2B5EF4-FFF2-40B4-BE49-F238E27FC236}">
                <a16:creationId xmlns:a16="http://schemas.microsoft.com/office/drawing/2014/main" id="{27AB6521-B378-AD3E-35E4-D12D2E5BBB88}"/>
              </a:ext>
            </a:extLst>
          </p:cNvPr>
          <p:cNvSpPr txBox="1"/>
          <p:nvPr/>
        </p:nvSpPr>
        <p:spPr>
          <a:xfrm>
            <a:off x="1545101" y="1197620"/>
            <a:ext cx="9101797" cy="4462760"/>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A visibilidade da marca nem sempre se traduz em vendas. </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O estudo reforça a importância de estratégias competitivas e relacionamento com o aplicador.</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É relevante observar que processos de movimentações como aquisição de marcas pelo mesmo grupo refletem uma tendência de consolidação no setor, ainda que tal dinâmica extrapole os limites propostos por esta pesquisa.</a:t>
            </a:r>
          </a:p>
          <a:p>
            <a:endParaRPr lang="pt-B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3376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94F4-223C-D87C-A869-B5F41E706ED1}"/>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A5C7E720-318D-B85D-A092-26B28C3D1FFF}"/>
              </a:ext>
            </a:extLst>
          </p:cNvPr>
          <p:cNvSpPr txBox="1"/>
          <p:nvPr/>
        </p:nvSpPr>
        <p:spPr>
          <a:xfrm>
            <a:off x="1589649" y="351692"/>
            <a:ext cx="9101797" cy="584775"/>
          </a:xfrm>
          <a:prstGeom prst="rect">
            <a:avLst/>
          </a:prstGeom>
          <a:noFill/>
        </p:spPr>
        <p:txBody>
          <a:bodyPr wrap="square" rtlCol="0">
            <a:spAutoFit/>
          </a:bodyPr>
          <a:lstStyle/>
          <a:p>
            <a:pPr algn="ctr"/>
            <a:r>
              <a:rPr lang="pt-BR" sz="3200" b="1" dirty="0">
                <a:latin typeface="Arial" panose="020B0604020202020204" pitchFamily="34" charset="0"/>
                <a:cs typeface="Arial" panose="020B0604020202020204" pitchFamily="34" charset="0"/>
              </a:rPr>
              <a:t>REFERÊNCIAS BIBLIOGRÁFICAS</a:t>
            </a:r>
          </a:p>
        </p:txBody>
      </p:sp>
      <p:sp>
        <p:nvSpPr>
          <p:cNvPr id="5" name="CaixaDeTexto 4">
            <a:extLst>
              <a:ext uri="{FF2B5EF4-FFF2-40B4-BE49-F238E27FC236}">
                <a16:creationId xmlns:a16="http://schemas.microsoft.com/office/drawing/2014/main" id="{6A22C5A2-5F7E-9896-0715-ADD4F8382DD5}"/>
              </a:ext>
            </a:extLst>
          </p:cNvPr>
          <p:cNvSpPr txBox="1"/>
          <p:nvPr/>
        </p:nvSpPr>
        <p:spPr>
          <a:xfrm>
            <a:off x="1589649" y="1042484"/>
            <a:ext cx="9101797" cy="5416868"/>
          </a:xfrm>
          <a:prstGeom prst="rect">
            <a:avLst/>
          </a:prstGeom>
          <a:noFill/>
        </p:spPr>
        <p:txBody>
          <a:bodyPr wrap="square" rtlCol="0">
            <a:spAutoFit/>
          </a:bodyPr>
          <a:lstStyle/>
          <a:p>
            <a:pPr algn="just"/>
            <a:r>
              <a:rPr lang="pt-BR" dirty="0">
                <a:latin typeface="Arial" panose="020B0604020202020204" pitchFamily="34" charset="0"/>
                <a:cs typeface="Arial" panose="020B0604020202020204" pitchFamily="34" charset="0"/>
              </a:rPr>
              <a:t>ANDRADE, M. A.; LIMA, D. C.; SOUZA, R. L. </a:t>
            </a:r>
            <a:r>
              <a:rPr lang="pt-BR" b="1" dirty="0">
                <a:latin typeface="Arial" panose="020B0604020202020204" pitchFamily="34" charset="0"/>
                <a:cs typeface="Arial" panose="020B0604020202020204" pitchFamily="34" charset="0"/>
              </a:rPr>
              <a:t>Comércio eletrônico e suas transformações nas práticas de consumo e logística</a:t>
            </a:r>
            <a:r>
              <a:rPr lang="pt-BR" dirty="0">
                <a:latin typeface="Arial" panose="020B0604020202020204" pitchFamily="34" charset="0"/>
                <a:cs typeface="Arial" panose="020B0604020202020204" pitchFamily="34" charset="0"/>
              </a:rPr>
              <a:t>. Revista Científica Multidisciplinar Núcleo do Conhecimento, v. 9, n. 6, p. 139–158, 2021. Disponível em:</a:t>
            </a:r>
          </a:p>
          <a:p>
            <a:pPr algn="just"/>
            <a:r>
              <a:rPr lang="pt-BR" dirty="0">
                <a:latin typeface="Arial" panose="020B0604020202020204" pitchFamily="34" charset="0"/>
                <a:cs typeface="Arial" panose="020B0604020202020204" pitchFamily="34" charset="0"/>
              </a:rPr>
              <a:t>https://www.nucleodoconhecimento.com.br/tecnologia/comercio-</a:t>
            </a:r>
            <a:r>
              <a:rPr lang="pt-BR" dirty="0" err="1">
                <a:latin typeface="Arial" panose="020B0604020202020204" pitchFamily="34" charset="0"/>
                <a:cs typeface="Arial" panose="020B0604020202020204" pitchFamily="34" charset="0"/>
              </a:rPr>
              <a:t>eletronico</a:t>
            </a:r>
            <a:r>
              <a:rPr lang="pt-BR" dirty="0">
                <a:latin typeface="Arial" panose="020B0604020202020204" pitchFamily="34" charset="0"/>
                <a:cs typeface="Arial" panose="020B0604020202020204" pitchFamily="34" charset="0"/>
              </a:rPr>
              <a:t>. </a:t>
            </a:r>
          </a:p>
          <a:p>
            <a:pPr algn="just"/>
            <a:r>
              <a:rPr lang="pt-BR" dirty="0">
                <a:latin typeface="Arial" panose="020B0604020202020204" pitchFamily="34" charset="0"/>
                <a:cs typeface="Arial" panose="020B0604020202020204" pitchFamily="34" charset="0"/>
              </a:rPr>
              <a:t>Acesso em: 02 jun. 2025.</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BALLOU, R. H. </a:t>
            </a:r>
            <a:r>
              <a:rPr lang="pt-BR" b="1" dirty="0">
                <a:latin typeface="Arial" panose="020B0604020202020204" pitchFamily="34" charset="0"/>
                <a:cs typeface="Arial" panose="020B0604020202020204" pitchFamily="34" charset="0"/>
              </a:rPr>
              <a:t>Gerenciamento da cadeia de suprimentos: planejamento, organização e logística empresarial</a:t>
            </a:r>
            <a:r>
              <a:rPr lang="pt-BR" dirty="0">
                <a:latin typeface="Arial" panose="020B0604020202020204" pitchFamily="34" charset="0"/>
                <a:cs typeface="Arial" panose="020B0604020202020204" pitchFamily="34" charset="0"/>
              </a:rPr>
              <a:t>. 5. ed. Porto Alegre: Bookman, 2006.</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BARROS, D. C.; CASTRO, B. H. R.; VAZ, L. F. H. </a:t>
            </a:r>
            <a:r>
              <a:rPr lang="pt-BR" b="1" dirty="0">
                <a:latin typeface="Arial" panose="020B0604020202020204" pitchFamily="34" charset="0"/>
                <a:cs typeface="Arial" panose="020B0604020202020204" pitchFamily="34" charset="0"/>
              </a:rPr>
              <a:t>A indústria automobilística no Brasil: tendências e desafios</a:t>
            </a:r>
            <a:r>
              <a:rPr lang="pt-BR" dirty="0">
                <a:latin typeface="Arial" panose="020B0604020202020204" pitchFamily="34" charset="0"/>
                <a:cs typeface="Arial" panose="020B0604020202020204" pitchFamily="34" charset="0"/>
              </a:rPr>
              <a:t>. Revista BNDES Setorial, n. 41, p. 85–124, 2015. Disponível em:</a:t>
            </a:r>
          </a:p>
          <a:p>
            <a:pPr algn="just"/>
            <a:r>
              <a:rPr lang="pt-BR" dirty="0">
                <a:latin typeface="Arial" panose="020B0604020202020204" pitchFamily="34" charset="0"/>
                <a:cs typeface="Arial" panose="020B0604020202020204" pitchFamily="34" charset="0"/>
              </a:rPr>
              <a:t>http://web.bndes.gov.br/bib/jspui/handle/1408/13018. Acesso em: 25 Mai. 2025.</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BONELLI, R. </a:t>
            </a:r>
            <a:r>
              <a:rPr lang="pt-BR" b="1" dirty="0">
                <a:latin typeface="Arial" panose="020B0604020202020204" pitchFamily="34" charset="0"/>
                <a:cs typeface="Arial" panose="020B0604020202020204" pitchFamily="34" charset="0"/>
              </a:rPr>
              <a:t>A indústria automobilística e o desenvolvimento econômico brasileiro</a:t>
            </a:r>
            <a:r>
              <a:rPr lang="pt-BR" dirty="0">
                <a:latin typeface="Arial" panose="020B0604020202020204" pitchFamily="34" charset="0"/>
                <a:cs typeface="Arial" panose="020B0604020202020204" pitchFamily="34" charset="0"/>
              </a:rPr>
              <a:t>. In: Giambiagi, F. et al. (Org.). Brasil: o estado de uma nação. Brasília: IPEA, 2004. p. 399–423.</a:t>
            </a:r>
          </a:p>
          <a:p>
            <a:pPr algn="just"/>
            <a:r>
              <a:rPr lang="pt-BR" sz="1600" dirty="0">
                <a:latin typeface="Arial" panose="020B0604020202020204" pitchFamily="34" charset="0"/>
                <a:cs typeface="Arial" panose="020B0604020202020204" pitchFamily="34" charset="0"/>
              </a:rPr>
              <a:t>.</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6131497"/>
      </p:ext>
    </p:extLst>
  </p:cSld>
  <p:clrMapOvr>
    <a:masterClrMapping/>
  </p:clrMapOvr>
</p:sld>
</file>

<file path=ppt/theme/theme1.xml><?xml version="1.0" encoding="utf-8"?>
<a:theme xmlns:a="http://schemas.openxmlformats.org/drawingml/2006/main" name="Personalizar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1260</TotalTime>
  <Words>643</Words>
  <Application>Microsoft Office PowerPoint</Application>
  <PresentationFormat>Widescreen</PresentationFormat>
  <Paragraphs>105</Paragraphs>
  <Slides>10</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10</vt:i4>
      </vt:variant>
    </vt:vector>
  </HeadingPairs>
  <TitlesOfParts>
    <vt:vector size="13" baseType="lpstr">
      <vt:lpstr>Arial</vt:lpstr>
      <vt:lpstr>Calibri</vt:lpstr>
      <vt:lpstr>Personalizar design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Lucas Oliveira Gomes</dc:creator>
  <cp:lastModifiedBy>MARCIEL APARECIDO FERREIRA</cp:lastModifiedBy>
  <cp:revision>17</cp:revision>
  <dcterms:created xsi:type="dcterms:W3CDTF">2020-06-30T23:02:05Z</dcterms:created>
  <dcterms:modified xsi:type="dcterms:W3CDTF">2025-07-01T16:31:38Z</dcterms:modified>
</cp:coreProperties>
</file>