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96" r:id="rId3"/>
    <p:sldId id="294" r:id="rId4"/>
    <p:sldId id="259" r:id="rId5"/>
    <p:sldId id="265" r:id="rId6"/>
    <p:sldId id="267" r:id="rId7"/>
    <p:sldId id="268" r:id="rId8"/>
    <p:sldId id="274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2" r:id="rId18"/>
    <p:sldId id="290" r:id="rId19"/>
    <p:sldId id="291" r:id="rId20"/>
    <p:sldId id="297" r:id="rId21"/>
    <p:sldId id="280" r:id="rId22"/>
    <p:sldId id="295" r:id="rId23"/>
    <p:sldId id="301" r:id="rId24"/>
    <p:sldId id="298" r:id="rId25"/>
    <p:sldId id="263" r:id="rId26"/>
    <p:sldId id="272" r:id="rId27"/>
    <p:sldId id="270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FB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9AF85-FF8F-8689-3DE9-178910134818}" v="162" dt="2025-06-18T16:18:05.585"/>
    <p1510:client id="{61BE9710-7C4C-B20B-070E-2FF2B1112FAE}" v="8" dt="2025-06-17T00:49:50.844"/>
    <p1510:client id="{6EE278AF-006D-CED5-5794-99FAA769291F}" v="6" dt="2025-06-17T00:13:44.441"/>
    <p1510:client id="{74503A00-7CC8-1E02-6CCA-6FD7DF565593}" v="496" dt="2025-06-18T18:57:43.392"/>
    <p1510:client id="{7BF41BC7-5204-31A1-5503-7940BBB95E06}" v="11" dt="2025-06-17T23:33:09.633"/>
    <p1510:client id="{E1A2711D-E7C0-A0E4-B3BD-0DE7A8C6865D}" v="16" dt="2025-06-19T00:03:21.105"/>
    <p1510:client id="{E7EB361F-E482-E876-DEC4-5CE2D05F497B}" v="75" dt="2025-06-17T11:12:14.679"/>
    <p1510:client id="{F6B33B70-E8A3-6421-1AAA-8D8802DF20C8}" v="452" dt="2025-06-18T20:05:33.7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3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7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36294" y="1491888"/>
            <a:ext cx="7057895" cy="117207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/>
                <a:cs typeface="Arial"/>
              </a:rPr>
              <a:t>Curso</a:t>
            </a: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 Técnico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cs typeface="Arial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/>
                <a:cs typeface="Arial"/>
              </a:rPr>
              <a:t>Mecânica</a:t>
            </a: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 Industrial</a:t>
            </a:r>
            <a:br>
              <a:rPr lang="en-US" sz="2200" b="1" dirty="0">
                <a:solidFill>
                  <a:srgbClr val="0070C0"/>
                </a:solidFill>
                <a:latin typeface="Arial"/>
                <a:cs typeface="Arial"/>
              </a:rPr>
            </a:br>
            <a:br>
              <a:rPr lang="en-US" sz="2200" b="1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200" b="1" dirty="0">
                <a:latin typeface="Arial"/>
                <a:cs typeface="Arial"/>
              </a:rPr>
              <a:t>DESCOMPACTADOR DE BIG BAG</a:t>
            </a:r>
            <a:endParaRPr lang="pt-BR" sz="3200" b="1" dirty="0"/>
          </a:p>
          <a:p>
            <a:pPr algn="ctr">
              <a:lnSpc>
                <a:spcPts val="3359"/>
              </a:lnSpc>
            </a:pPr>
            <a:br>
              <a:rPr lang="en-US" sz="2400" dirty="0">
                <a:latin typeface="Arial"/>
                <a:cs typeface="Arial"/>
              </a:rPr>
            </a:br>
            <a:endParaRPr lang="en-US" sz="2400"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27689" y="2074002"/>
            <a:ext cx="4939926" cy="67554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endParaRPr lang="en-US" sz="210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endParaRPr lang="de-DE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20AA88-10AB-180E-0585-FC1B85E371FA}"/>
              </a:ext>
            </a:extLst>
          </p:cNvPr>
          <p:cNvSpPr txBox="1"/>
          <p:nvPr/>
        </p:nvSpPr>
        <p:spPr>
          <a:xfrm>
            <a:off x="7448691" y="3806136"/>
            <a:ext cx="4746572" cy="3055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1" cap="all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lang="en-US" sz="1700" b="1" cap="all" dirty="0">
                <a:solidFill>
                  <a:srgbClr val="0070C0"/>
                </a:solidFill>
                <a:latin typeface="Arial"/>
                <a:cs typeface="Arial"/>
              </a:rPr>
              <a:t>nderson Alves da Silva </a:t>
            </a:r>
            <a:endParaRPr lang="de-DE" sz="1700" b="1">
              <a:solidFill>
                <a:srgbClr val="0070C0"/>
              </a:solidFill>
              <a:latin typeface="Arial"/>
              <a:cs typeface="Arial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700" b="1" cap="all" dirty="0">
                <a:solidFill>
                  <a:srgbClr val="0070C0"/>
                </a:solidFill>
                <a:latin typeface="Arial"/>
                <a:cs typeface="Arial"/>
              </a:rPr>
              <a:t>Emerson Eduardo </a:t>
            </a:r>
            <a:r>
              <a:rPr lang="en-US" sz="1700" b="1" cap="all" err="1">
                <a:solidFill>
                  <a:srgbClr val="0070C0"/>
                </a:solidFill>
                <a:latin typeface="Arial"/>
                <a:cs typeface="Arial"/>
              </a:rPr>
              <a:t>Ormenezi</a:t>
            </a:r>
            <a:r>
              <a:rPr lang="en-US" sz="1700" b="1" cap="all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  <a:endParaRPr lang="en-US" sz="1700" b="1">
              <a:solidFill>
                <a:srgbClr val="0070C0"/>
              </a:solidFill>
              <a:latin typeface="Arial"/>
              <a:cs typeface="Arial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700" b="1" cap="all" dirty="0">
                <a:solidFill>
                  <a:srgbClr val="0070C0"/>
                </a:solidFill>
                <a:latin typeface="Arial"/>
                <a:cs typeface="Arial"/>
              </a:rPr>
              <a:t>Emerson Santos de Souza </a:t>
            </a:r>
            <a:endParaRPr lang="de-DE" sz="1700" b="1">
              <a:solidFill>
                <a:srgbClr val="0070C0"/>
              </a:solidFill>
              <a:latin typeface="Arial"/>
              <a:cs typeface="Arial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700" b="1" cap="all" dirty="0">
                <a:solidFill>
                  <a:srgbClr val="0070C0"/>
                </a:solidFill>
                <a:latin typeface="Arial"/>
                <a:cs typeface="Arial"/>
              </a:rPr>
              <a:t>Felipe Evaristo de Sousa </a:t>
            </a:r>
            <a:endParaRPr lang="de-DE" sz="1700" b="1">
              <a:solidFill>
                <a:srgbClr val="0070C0"/>
              </a:solidFill>
              <a:latin typeface="Arial"/>
              <a:cs typeface="Arial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700" b="1" cap="all" dirty="0">
                <a:solidFill>
                  <a:srgbClr val="0070C0"/>
                </a:solidFill>
                <a:latin typeface="Arial"/>
                <a:cs typeface="Arial"/>
              </a:rPr>
              <a:t>Guilherme da Silva Ramos </a:t>
            </a:r>
            <a:endParaRPr lang="de-DE" sz="1700" b="1">
              <a:solidFill>
                <a:srgbClr val="0070C0"/>
              </a:solidFill>
              <a:latin typeface="Arial"/>
              <a:cs typeface="Arial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700" b="1" cap="all" dirty="0">
                <a:solidFill>
                  <a:srgbClr val="0070C0"/>
                </a:solidFill>
                <a:latin typeface="Arial"/>
                <a:cs typeface="Arial"/>
              </a:rPr>
              <a:t>Henrique Matos Brito</a:t>
            </a:r>
            <a:endParaRPr lang="de-DE" sz="17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l"/>
            <a:endParaRPr lang="pt-BR" sz="2000">
              <a:latin typeface="Arial"/>
              <a:cs typeface="Arial"/>
            </a:endParaRPr>
          </a:p>
        </p:txBody>
      </p:sp>
      <p:pic>
        <p:nvPicPr>
          <p:cNvPr id="5" name="Imagem 4" descr="Etec Júlio de Mesquita">
            <a:extLst>
              <a:ext uri="{FF2B5EF4-FFF2-40B4-BE49-F238E27FC236}">
                <a16:creationId xmlns:a16="http://schemas.microsoft.com/office/drawing/2014/main" id="{E0DF149F-2F0E-E2D6-6084-17206EBF4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74" y="157253"/>
            <a:ext cx="3743325" cy="981075"/>
          </a:xfrm>
          <a:prstGeom prst="rect">
            <a:avLst/>
          </a:prstGeom>
        </p:spPr>
      </p:pic>
      <p:pic>
        <p:nvPicPr>
          <p:cNvPr id="6" name="Imagem 5" descr="Desenvolvimento Econômico">
            <a:extLst>
              <a:ext uri="{FF2B5EF4-FFF2-40B4-BE49-F238E27FC236}">
                <a16:creationId xmlns:a16="http://schemas.microsoft.com/office/drawing/2014/main" id="{DC6D5DCC-54DE-FDB8-C85A-A5FC43F2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32" y="-1797"/>
            <a:ext cx="46196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0308-081A-F530-B85F-EE75FF3B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3 – Chapa Posterior da Estrutura</a:t>
            </a:r>
            <a:endParaRPr lang="pt-BR" sz="32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66BB21-A41A-3774-5828-6949325BC6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2173" y="2652622"/>
            <a:ext cx="3885033" cy="3124201"/>
          </a:xfrm>
        </p:spPr>
      </p:pic>
      <p:pic>
        <p:nvPicPr>
          <p:cNvPr id="8" name="Content Placeholder 7" descr="Uma imagem contendo mesa, no interior, cozinha, balcão&#10;&#10;O conteúdo gerado por IA pode estar incorreto.">
            <a:extLst>
              <a:ext uri="{FF2B5EF4-FFF2-40B4-BE49-F238E27FC236}">
                <a16:creationId xmlns:a16="http://schemas.microsoft.com/office/drawing/2014/main" id="{89FFE81C-FD4F-4E80-D67C-0B9743936C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21336" y="2656114"/>
            <a:ext cx="3885210" cy="3124200"/>
          </a:xfrm>
        </p:spPr>
      </p:pic>
    </p:spTree>
    <p:extLst>
      <p:ext uri="{BB962C8B-B14F-4D97-AF65-F5344CB8AC3E}">
        <p14:creationId xmlns:p14="http://schemas.microsoft.com/office/powerpoint/2010/main" val="205920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80A5-4256-7554-0794-274B33BB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4 – Chapa de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Contato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(Blunk)</a:t>
            </a:r>
            <a:endParaRPr lang="pt-BR" sz="32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5" name="Content Placeholder 4" descr="Forma, Seta&#10;&#10;O conteúdo gerado por IA pode estar incorreto.">
            <a:extLst>
              <a:ext uri="{FF2B5EF4-FFF2-40B4-BE49-F238E27FC236}">
                <a16:creationId xmlns:a16="http://schemas.microsoft.com/office/drawing/2014/main" id="{851A0C6E-3935-E071-BF0A-E9DCD50DA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4578" y="2666999"/>
            <a:ext cx="4694523" cy="3124201"/>
          </a:xfrm>
        </p:spPr>
      </p:pic>
      <p:pic>
        <p:nvPicPr>
          <p:cNvPr id="6" name="Content Placeholder 5" descr="Uma imagem contendo mesa, edifício, banco, cadeira&#10;&#10;O conteúdo gerado por IA pode estar incorreto.">
            <a:extLst>
              <a:ext uri="{FF2B5EF4-FFF2-40B4-BE49-F238E27FC236}">
                <a16:creationId xmlns:a16="http://schemas.microsoft.com/office/drawing/2014/main" id="{617E7CEF-B9C7-484E-D9E4-297512ABAA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7120" y="2667000"/>
            <a:ext cx="4694463" cy="3124200"/>
          </a:xfrm>
        </p:spPr>
      </p:pic>
    </p:spTree>
    <p:extLst>
      <p:ext uri="{BB962C8B-B14F-4D97-AF65-F5344CB8AC3E}">
        <p14:creationId xmlns:p14="http://schemas.microsoft.com/office/powerpoint/2010/main" val="202225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88E5F-E01C-050A-07B7-A40ACD63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5 –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Suporte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dos Tubos</a:t>
            </a:r>
            <a:endParaRPr lang="pt-BR" sz="3200" b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AC03BC61-3BBA-9E7F-5F39-95F99259E0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8953" y="2677437"/>
            <a:ext cx="4898150" cy="311421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D29984C-B97D-B7E0-29CB-CB839F0A6D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2178" y="2677885"/>
            <a:ext cx="4901291" cy="3113315"/>
          </a:xfrm>
        </p:spPr>
      </p:pic>
    </p:spTree>
    <p:extLst>
      <p:ext uri="{BB962C8B-B14F-4D97-AF65-F5344CB8AC3E}">
        <p14:creationId xmlns:p14="http://schemas.microsoft.com/office/powerpoint/2010/main" val="35543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6E8C-F851-6BFB-B779-C9570C24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6 – Tubos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guias</a:t>
            </a:r>
            <a:endParaRPr lang="pt-BR" sz="3200" b="1" err="1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65F95-AD3B-F5A3-4DC9-C30A5BF33E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0BF9E-2C2F-31D3-8D31-92D081C571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C100237-1287-5043-8C2E-7DFDCF33E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12" y="2682235"/>
            <a:ext cx="4895055" cy="3093728"/>
          </a:xfrm>
          <a:prstGeom prst="rect">
            <a:avLst/>
          </a:prstGeom>
        </p:spPr>
      </p:pic>
      <p:pic>
        <p:nvPicPr>
          <p:cNvPr id="8" name="Content Placeholder 5" descr="Uma imagem contendo edifício, velho, verde, rua&#10;&#10;O conteúdo gerado por IA pode estar incorreto.">
            <a:extLst>
              <a:ext uri="{FF2B5EF4-FFF2-40B4-BE49-F238E27FC236}">
                <a16:creationId xmlns:a16="http://schemas.microsoft.com/office/drawing/2014/main" id="{64617229-CF1A-6D30-3758-FB933CB62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353" y="2678779"/>
            <a:ext cx="4905828" cy="31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58EBC-9965-59AF-483D-FEF6C4B92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7 – Haste da Chapa de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contato</a:t>
            </a:r>
            <a:endParaRPr lang="pt-BR" sz="3200" b="1" err="1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F5285-C0DC-CA5E-8F9D-AD552243B6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4312" y="2663605"/>
            <a:ext cx="4895055" cy="312934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DE172D-8E0D-8004-D484-0BF112FEED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70263" y="2667000"/>
            <a:ext cx="4400549" cy="3124200"/>
          </a:xfrm>
        </p:spPr>
      </p:pic>
    </p:spTree>
    <p:extLst>
      <p:ext uri="{BB962C8B-B14F-4D97-AF65-F5344CB8AC3E}">
        <p14:creationId xmlns:p14="http://schemas.microsoft.com/office/powerpoint/2010/main" val="14624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B6A3-DE5F-4C0F-59D6-6F8A117B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8 – Buchas de </a:t>
            </a:r>
            <a:r>
              <a:rPr lang="en-US" sz="3200" b="1" dirty="0" err="1">
                <a:solidFill>
                  <a:srgbClr val="0070C0"/>
                </a:solidFill>
                <a:latin typeface="Arial"/>
                <a:cs typeface="Arial"/>
              </a:rPr>
              <a:t>Fixação</a:t>
            </a:r>
            <a:endParaRPr lang="en-US" sz="32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C51659-B60C-8D37-502A-19F719DE7E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53158" y="2666999"/>
            <a:ext cx="3041280" cy="312420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47E244-9F9C-4E96-BEE0-620DD73C23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0431" y="2667000"/>
            <a:ext cx="3041280" cy="3124200"/>
          </a:xfrm>
        </p:spPr>
      </p:pic>
    </p:spTree>
    <p:extLst>
      <p:ext uri="{BB962C8B-B14F-4D97-AF65-F5344CB8AC3E}">
        <p14:creationId xmlns:p14="http://schemas.microsoft.com/office/powerpoint/2010/main" val="35315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A5CC-A57F-0A60-78C5-36BD7FB7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39460"/>
            <a:ext cx="10018713" cy="1752599"/>
          </a:xfrm>
        </p:spPr>
        <p:txBody>
          <a:bodyPr/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9 –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Arruela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de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Apoio</a:t>
            </a:r>
            <a:endParaRPr lang="pt-BR" sz="3200" b="1" err="1">
              <a:solidFill>
                <a:srgbClr val="0070C0"/>
              </a:solidFill>
            </a:endParaRPr>
          </a:p>
        </p:txBody>
      </p:sp>
      <p:pic>
        <p:nvPicPr>
          <p:cNvPr id="5" name="Content Placeholder 4" descr="Uma imagem contendo sujo, pia, mesa, velho&#10;&#10;O conteúdo gerado por IA pode estar incorreto.">
            <a:extLst>
              <a:ext uri="{FF2B5EF4-FFF2-40B4-BE49-F238E27FC236}">
                <a16:creationId xmlns:a16="http://schemas.microsoft.com/office/drawing/2014/main" id="{C84CDA63-ECA5-B055-F19B-8D12672808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9697" y="1765165"/>
            <a:ext cx="4132383" cy="4029974"/>
          </a:xfrm>
        </p:spPr>
      </p:pic>
      <p:pic>
        <p:nvPicPr>
          <p:cNvPr id="9" name="Content Placeholder 8" descr="Uma imagem contendo ao ar livre, aberto, em pé, rua&#10;&#10;O conteúdo gerado por IA pode estar incorreto.">
            <a:extLst>
              <a:ext uri="{FF2B5EF4-FFF2-40B4-BE49-F238E27FC236}">
                <a16:creationId xmlns:a16="http://schemas.microsoft.com/office/drawing/2014/main" id="{EF71EC76-D7D8-7900-2E0C-4E5AB212A0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6130" y="1746850"/>
            <a:ext cx="4132383" cy="4044350"/>
          </a:xfrm>
        </p:spPr>
      </p:pic>
    </p:spTree>
    <p:extLst>
      <p:ext uri="{BB962C8B-B14F-4D97-AF65-F5344CB8AC3E}">
        <p14:creationId xmlns:p14="http://schemas.microsoft.com/office/powerpoint/2010/main" val="15292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E0E9E-8EEE-1C46-63FA-10B68CC5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30" y="139460"/>
            <a:ext cx="10018713" cy="1752599"/>
          </a:xfrm>
        </p:spPr>
        <p:txBody>
          <a:bodyPr/>
          <a:lstStyle/>
          <a:p>
            <a:r>
              <a:rPr lang="pt-BR" b="1" dirty="0">
                <a:solidFill>
                  <a:srgbClr val="0070C0"/>
                </a:solidFill>
                <a:latin typeface="Arial"/>
                <a:ea typeface="+mj-lt"/>
                <a:cs typeface="Arial"/>
              </a:rPr>
              <a:t>Buchas </a:t>
            </a:r>
            <a:r>
              <a:rPr lang="pt-BR" b="1" err="1">
                <a:solidFill>
                  <a:srgbClr val="0070C0"/>
                </a:solidFill>
                <a:latin typeface="Arial"/>
                <a:ea typeface="+mj-lt"/>
                <a:cs typeface="Arial"/>
              </a:rPr>
              <a:t>Igus</a:t>
            </a:r>
            <a:endParaRPr lang="pt-BR" b="1" err="1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5" name="Content Placeholder 4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11AE32C2-3071-5A8F-E542-D519A79247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0974" y="1736411"/>
            <a:ext cx="3635477" cy="440378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CE7C61-4F8E-621E-6CA9-7E74F91A96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36383" y="1732472"/>
            <a:ext cx="3656354" cy="4418162"/>
          </a:xfrm>
        </p:spPr>
      </p:pic>
    </p:spTree>
    <p:extLst>
      <p:ext uri="{BB962C8B-B14F-4D97-AF65-F5344CB8AC3E}">
        <p14:creationId xmlns:p14="http://schemas.microsoft.com/office/powerpoint/2010/main" val="17846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D1C0-4CC7-808E-79F7-8063F995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Conjunto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Montado</a:t>
            </a:r>
            <a:endParaRPr lang="en-US" sz="3200" b="1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9" name="Content Placeholder 8" descr="Uma imagem contendo ao ar livre, banco, mesa, tábua&#10;&#10;O conteúdo gerado por IA pode estar incorreto.">
            <a:extLst>
              <a:ext uri="{FF2B5EF4-FFF2-40B4-BE49-F238E27FC236}">
                <a16:creationId xmlns:a16="http://schemas.microsoft.com/office/drawing/2014/main" id="{6FD85991-B8A0-656F-363D-0E2D4ED9C5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4312" y="2667638"/>
            <a:ext cx="4895055" cy="312292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4BAC05-CF8C-3CF9-C329-99F1344DD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7967" y="2667638"/>
            <a:ext cx="4883511" cy="3122923"/>
          </a:xfrm>
        </p:spPr>
      </p:pic>
    </p:spTree>
    <p:extLst>
      <p:ext uri="{BB962C8B-B14F-4D97-AF65-F5344CB8AC3E}">
        <p14:creationId xmlns:p14="http://schemas.microsoft.com/office/powerpoint/2010/main" val="42265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21">
            <a:extLst>
              <a:ext uri="{FF2B5EF4-FFF2-40B4-BE49-F238E27FC236}">
                <a16:creationId xmlns:a16="http://schemas.microsoft.com/office/drawing/2014/main" id="{92E81AF8-F8E1-41EA-BAB6-C94EBA3AD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97D8E1E9-19B3-40F4-819A-C0F1ED98D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61C4D9-D85A-47FA-84B6-EEB07F0B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F5F905C-E9B9-43E8-85C9-5433878D6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04BA4C16-191C-43E9-812C-CADE3A3C8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18D490B0-C0CB-4920-B514-07135457C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8F1AFF93-3FEE-40A9-B815-48CEF706F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1D4900-5082-D5E8-8E96-CCCE96E5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796" y="268317"/>
            <a:ext cx="6905018" cy="11274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Componentes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Padrão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do </a:t>
            </a:r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Dispositivo</a:t>
            </a:r>
            <a:endParaRPr lang="en-US" sz="3200" b="1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14" name="Imagem 13" descr="Uma imagem contendo no interior, velho, pequeno, sujo&#10;&#10;O conteúdo gerado por IA pode estar incorreto.">
            <a:extLst>
              <a:ext uri="{FF2B5EF4-FFF2-40B4-BE49-F238E27FC236}">
                <a16:creationId xmlns:a16="http://schemas.microsoft.com/office/drawing/2014/main" id="{9DC9AAF1-80FE-152F-812A-99F4E76F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72" y="2650426"/>
            <a:ext cx="1614451" cy="302366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3" name="Content Placeholder 12" descr="Uma imagem contendo edifício, pequeno, relógio, placa&#10;&#10;O conteúdo gerado por IA pode estar incorreto.">
            <a:extLst>
              <a:ext uri="{FF2B5EF4-FFF2-40B4-BE49-F238E27FC236}">
                <a16:creationId xmlns:a16="http://schemas.microsoft.com/office/drawing/2014/main" id="{7672A72A-70B8-93E0-369F-4010F66E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840" y="2650427"/>
            <a:ext cx="1614451" cy="302366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5" name="Imagem 14" descr="Uma imagem contendo no interior, sujo, pequeno, superfície&#10;&#10;O conteúdo gerado por IA pode estar incorreto.">
            <a:extLst>
              <a:ext uri="{FF2B5EF4-FFF2-40B4-BE49-F238E27FC236}">
                <a16:creationId xmlns:a16="http://schemas.microsoft.com/office/drawing/2014/main" id="{BF0BB5E9-31F3-F7B1-565B-82BFD41E8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608" y="2650426"/>
            <a:ext cx="1614451" cy="302366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2" name="Content Placeholder 11" descr="Uma imagem contendo edifício, no interior, medidor, mesa&#10;&#10;O conteúdo gerado por IA pode estar incorreto.">
            <a:extLst>
              <a:ext uri="{FF2B5EF4-FFF2-40B4-BE49-F238E27FC236}">
                <a16:creationId xmlns:a16="http://schemas.microsoft.com/office/drawing/2014/main" id="{E010CA6F-86BB-851D-E3E4-FDF9D3F5A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863874" y="2650426"/>
            <a:ext cx="1614451" cy="302366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6350C693-7F26-BAFA-31EC-D141BA03707D}"/>
              </a:ext>
            </a:extLst>
          </p:cNvPr>
          <p:cNvSpPr txBox="1"/>
          <p:nvPr/>
        </p:nvSpPr>
        <p:spPr>
          <a:xfrm>
            <a:off x="1788359" y="1714523"/>
            <a:ext cx="17423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200">
                <a:latin typeface="Arial"/>
                <a:cs typeface="Arial"/>
              </a:rPr>
              <a:t>Cilindro Pneumático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077E273-D8F3-22D2-ABC6-BDC95EC720BA}"/>
              </a:ext>
            </a:extLst>
          </p:cNvPr>
          <p:cNvSpPr txBox="1"/>
          <p:nvPr/>
        </p:nvSpPr>
        <p:spPr>
          <a:xfrm>
            <a:off x="4480807" y="1707582"/>
            <a:ext cx="17477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200">
                <a:latin typeface="Arial"/>
                <a:cs typeface="Arial"/>
              </a:rPr>
              <a:t>Vibrador Pneumático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39A5A31-A274-3D35-E828-62E06D501A7B}"/>
              </a:ext>
            </a:extLst>
          </p:cNvPr>
          <p:cNvSpPr txBox="1"/>
          <p:nvPr/>
        </p:nvSpPr>
        <p:spPr>
          <a:xfrm>
            <a:off x="7099972" y="1709191"/>
            <a:ext cx="175204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200">
                <a:latin typeface="Arial"/>
                <a:cs typeface="Arial"/>
              </a:rPr>
              <a:t>Válvula Pneumática</a:t>
            </a:r>
            <a:endParaRPr lang="pt-BR" sz="2200" err="1">
              <a:latin typeface="Arial"/>
              <a:cs typeface="Arial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73028AF-90F2-4F64-6D55-6448041D96B9}"/>
              </a:ext>
            </a:extLst>
          </p:cNvPr>
          <p:cNvSpPr txBox="1"/>
          <p:nvPr/>
        </p:nvSpPr>
        <p:spPr>
          <a:xfrm>
            <a:off x="9865788" y="1717052"/>
            <a:ext cx="16143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200">
                <a:latin typeface="Arial"/>
                <a:cs typeface="Arial"/>
              </a:rPr>
              <a:t>Regulador de Pressão</a:t>
            </a:r>
          </a:p>
        </p:txBody>
      </p:sp>
    </p:spTree>
    <p:extLst>
      <p:ext uri="{BB962C8B-B14F-4D97-AF65-F5344CB8AC3E}">
        <p14:creationId xmlns:p14="http://schemas.microsoft.com/office/powerpoint/2010/main" val="3020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89334-C2C8-4C58-2200-034524321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45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6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D18F26-0D1A-7936-BD42-6603B4DB7AF1}"/>
              </a:ext>
            </a:extLst>
          </p:cNvPr>
          <p:cNvSpPr txBox="1"/>
          <p:nvPr/>
        </p:nvSpPr>
        <p:spPr>
          <a:xfrm>
            <a:off x="3919267" y="513272"/>
            <a:ext cx="7992086" cy="13851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n w="3175" cmpd="sng">
                  <a:noFill/>
                </a:ln>
                <a:solidFill>
                  <a:srgbClr val="0070C0"/>
                </a:solidFill>
                <a:latin typeface="Arial"/>
                <a:ea typeface="+mj-ea"/>
                <a:cs typeface="Arial"/>
              </a:rPr>
              <a:t>CURSO TÉCNICO EM MECÂNICA INDUSTRIAL</a:t>
            </a:r>
            <a:br>
              <a:rPr lang="en-US" sz="3200" b="1" dirty="0">
                <a:ln w="3175" cmpd="sng">
                  <a:noFill/>
                </a:ln>
                <a:solidFill>
                  <a:srgbClr val="0070C0"/>
                </a:solidFill>
                <a:latin typeface="Arial"/>
                <a:ea typeface="+mj-ea"/>
                <a:cs typeface="+mj-cs"/>
              </a:rPr>
            </a:br>
            <a:r>
              <a:rPr lang="en-US" sz="3200" b="1" dirty="0">
                <a:ln w="3175" cmpd="sng">
                  <a:noFill/>
                </a:ln>
                <a:solidFill>
                  <a:srgbClr val="0070C0"/>
                </a:solidFill>
                <a:latin typeface="Arial"/>
                <a:ea typeface="+mj-ea"/>
                <a:cs typeface="Arial"/>
              </a:rPr>
              <a:t>DESCOMPACTADOR DE BIG BAG</a:t>
            </a:r>
          </a:p>
        </p:txBody>
      </p:sp>
      <p:pic>
        <p:nvPicPr>
          <p:cNvPr id="5" name="Imagem 4" descr="Uma imagem contendo no interior, pequeno, mesa, quarto&#10;&#10;O conteúdo gerado por IA pode estar incorreto.">
            <a:extLst>
              <a:ext uri="{FF2B5EF4-FFF2-40B4-BE49-F238E27FC236}">
                <a16:creationId xmlns:a16="http://schemas.microsoft.com/office/drawing/2014/main" id="{34F25EA7-499F-BC76-2966-3C2735355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64" t="2539" r="3235" b="17098"/>
          <a:stretch>
            <a:fillRect/>
          </a:stretch>
        </p:blipFill>
        <p:spPr>
          <a:xfrm>
            <a:off x="-704470" y="-568"/>
            <a:ext cx="4279315" cy="6888226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100CD-3FA4-AE75-61A0-F2FF945E2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67" y="2048933"/>
            <a:ext cx="7659156" cy="3742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dirty="0">
                <a:latin typeface="Calibri"/>
                <a:ea typeface="Calibri"/>
                <a:cs typeface="Calibri"/>
              </a:rPr>
              <a:t>Anderson Alves da Silva </a:t>
            </a:r>
          </a:p>
          <a:p>
            <a:pPr marL="0" indent="0"/>
            <a:r>
              <a:rPr lang="en-US" dirty="0">
                <a:latin typeface="Calibri"/>
                <a:ea typeface="Calibri"/>
                <a:cs typeface="Calibri"/>
              </a:rPr>
              <a:t>Emerson Eduardo </a:t>
            </a:r>
            <a:r>
              <a:rPr lang="en-US" err="1">
                <a:latin typeface="Calibri"/>
                <a:ea typeface="Calibri"/>
                <a:cs typeface="Calibri"/>
              </a:rPr>
              <a:t>Ormenezi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</a:p>
          <a:p>
            <a:pPr marL="0" indent="0"/>
            <a:r>
              <a:rPr lang="en-US" dirty="0">
                <a:latin typeface="Calibri"/>
                <a:ea typeface="Calibri"/>
                <a:cs typeface="Calibri"/>
              </a:rPr>
              <a:t>Emerson Santos de Souza </a:t>
            </a:r>
          </a:p>
          <a:p>
            <a:pPr marL="0" indent="0"/>
            <a:r>
              <a:rPr lang="en-US" dirty="0">
                <a:latin typeface="Calibri"/>
                <a:ea typeface="Calibri"/>
                <a:cs typeface="Calibri"/>
              </a:rPr>
              <a:t>Felipe Evaristo de Sousa </a:t>
            </a:r>
          </a:p>
          <a:p>
            <a:pPr marL="0" indent="0"/>
            <a:r>
              <a:rPr lang="en-US" dirty="0">
                <a:latin typeface="Calibri"/>
                <a:ea typeface="Calibri"/>
                <a:cs typeface="Calibri"/>
              </a:rPr>
              <a:t>Guilherme da Silva Ramos </a:t>
            </a:r>
          </a:p>
          <a:p>
            <a:pPr marL="0" indent="0"/>
            <a:r>
              <a:rPr lang="en-US" dirty="0">
                <a:latin typeface="Calibri"/>
                <a:ea typeface="Calibri"/>
                <a:cs typeface="Calibri"/>
              </a:rPr>
              <a:t>Henrique Matos Brito</a:t>
            </a:r>
          </a:p>
        </p:txBody>
      </p:sp>
    </p:spTree>
    <p:extLst>
      <p:ext uri="{BB962C8B-B14F-4D97-AF65-F5344CB8AC3E}">
        <p14:creationId xmlns:p14="http://schemas.microsoft.com/office/powerpoint/2010/main" val="15028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A8840-6627-FF47-7582-AFF57ABBE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abela&#10;&#10;O conteúdo gerado por IA pode estar incorreto.">
            <a:extLst>
              <a:ext uri="{FF2B5EF4-FFF2-40B4-BE49-F238E27FC236}">
                <a16:creationId xmlns:a16="http://schemas.microsoft.com/office/drawing/2014/main" id="{F8301437-8DFB-3BB6-A361-179560204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2617" t="79231" r="-1086" b="-192"/>
          <a:stretch>
            <a:fillRect/>
          </a:stretch>
        </p:blipFill>
        <p:spPr>
          <a:xfrm>
            <a:off x="7735230" y="5524679"/>
            <a:ext cx="4456129" cy="135240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3A36A-726C-B251-3B67-9B09A405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B0089-3010-46FD-A80B-9C72244F6E07}" type="datetime1">
              <a:rPr lang="pt-BR"/>
              <a:t>18/06/2025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2E5028-BEE7-73D7-B75C-97BE4F6F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4" name="Imagem 3" descr="Tabela&#10;&#10;O conteúdo gerado por IA pode estar incorreto.">
            <a:extLst>
              <a:ext uri="{FF2B5EF4-FFF2-40B4-BE49-F238E27FC236}">
                <a16:creationId xmlns:a16="http://schemas.microsoft.com/office/drawing/2014/main" id="{9D28EE90-FD35-481B-763D-BBB481ED1F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59" b="20961"/>
          <a:stretch>
            <a:fillRect/>
          </a:stretch>
        </p:blipFill>
        <p:spPr>
          <a:xfrm>
            <a:off x="1529442" y="615727"/>
            <a:ext cx="8829105" cy="50000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CFA494-3EEB-2AD5-C057-58886E46F74F}"/>
              </a:ext>
            </a:extLst>
          </p:cNvPr>
          <p:cNvSpPr txBox="1"/>
          <p:nvPr/>
        </p:nvSpPr>
        <p:spPr>
          <a:xfrm>
            <a:off x="4299715" y="4644"/>
            <a:ext cx="36314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/>
                <a:cs typeface="Arial"/>
              </a:rPr>
              <a:t>Lista de Materiais</a:t>
            </a:r>
          </a:p>
        </p:txBody>
      </p:sp>
    </p:spTree>
    <p:extLst>
      <p:ext uri="{BB962C8B-B14F-4D97-AF65-F5344CB8AC3E}">
        <p14:creationId xmlns:p14="http://schemas.microsoft.com/office/powerpoint/2010/main" val="36402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5692B94-B27B-6C07-6BC7-FE57299C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26" y="412630"/>
            <a:ext cx="10033090" cy="208327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ts val="3359"/>
              </a:lnSpc>
            </a:pPr>
            <a:r>
              <a:rPr lang="en-US" sz="2400" b="1" u="sng" err="1">
                <a:latin typeface="Calibri"/>
                <a:ea typeface="Calibri"/>
                <a:cs typeface="Arial"/>
              </a:rPr>
              <a:t>Monitoramento</a:t>
            </a:r>
            <a:r>
              <a:rPr lang="en-US" sz="2400" b="1" u="sng" dirty="0">
                <a:latin typeface="Calibri"/>
                <a:ea typeface="Calibri"/>
                <a:cs typeface="Arial"/>
              </a:rPr>
              <a:t>: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u="sng" err="1">
                <a:latin typeface="Calibri"/>
                <a:ea typeface="Calibri"/>
                <a:cs typeface="Arial"/>
              </a:rPr>
              <a:t>Relato</a:t>
            </a:r>
            <a:r>
              <a:rPr lang="en-US" sz="2400" u="sng" dirty="0">
                <a:latin typeface="Calibri"/>
                <a:ea typeface="Calibri"/>
                <a:cs typeface="Arial"/>
              </a:rPr>
              <a:t> Técnico </a:t>
            </a:r>
            <a:r>
              <a:rPr lang="en-US" sz="2400" dirty="0">
                <a:latin typeface="Calibri"/>
                <a:ea typeface="Calibri"/>
                <a:cs typeface="Arial"/>
              </a:rPr>
              <a:t>– </a:t>
            </a:r>
            <a:r>
              <a:rPr lang="en-US" sz="2400" u="sng" err="1">
                <a:latin typeface="Calibri"/>
                <a:ea typeface="Calibri"/>
                <a:cs typeface="Arial"/>
              </a:rPr>
              <a:t>Instalação</a:t>
            </a:r>
            <a:r>
              <a:rPr lang="en-US" sz="2400" u="sng" dirty="0">
                <a:latin typeface="Calibri"/>
                <a:ea typeface="Calibri"/>
                <a:cs typeface="Arial"/>
              </a:rPr>
              <a:t> e Testes do </a:t>
            </a:r>
            <a:r>
              <a:rPr lang="en-US" sz="2400" u="sng" err="1">
                <a:latin typeface="Calibri"/>
                <a:ea typeface="Calibri"/>
                <a:cs typeface="Arial"/>
              </a:rPr>
              <a:t>Dispositivo</a:t>
            </a:r>
            <a:endParaRPr lang="en-US" sz="2400" u="sng">
              <a:latin typeface="Calibri"/>
              <a:ea typeface="Calibri"/>
              <a:cs typeface="Arial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err="1">
                <a:latin typeface="Calibri"/>
                <a:ea typeface="Calibri"/>
                <a:cs typeface="Arial"/>
              </a:rPr>
              <a:t>Realizamos</a:t>
            </a:r>
            <a:r>
              <a:rPr lang="en-US" sz="2400" dirty="0">
                <a:latin typeface="Calibri"/>
                <a:ea typeface="Calibri"/>
                <a:cs typeface="Arial"/>
              </a:rPr>
              <a:t> a </a:t>
            </a:r>
            <a:r>
              <a:rPr lang="en-US" sz="2400" err="1">
                <a:latin typeface="Calibri"/>
                <a:ea typeface="Calibri"/>
                <a:cs typeface="Arial"/>
              </a:rPr>
              <a:t>instalação</a:t>
            </a:r>
            <a:r>
              <a:rPr lang="en-US" sz="2400" dirty="0">
                <a:latin typeface="Calibri"/>
                <a:ea typeface="Calibri"/>
                <a:cs typeface="Arial"/>
              </a:rPr>
              <a:t>, </a:t>
            </a:r>
            <a:r>
              <a:rPr lang="en-US" sz="2400" err="1">
                <a:latin typeface="Calibri"/>
                <a:ea typeface="Calibri"/>
                <a:cs typeface="Arial"/>
              </a:rPr>
              <a:t>entretanto</a:t>
            </a:r>
            <a:r>
              <a:rPr lang="en-US" sz="2400" dirty="0">
                <a:latin typeface="Calibri"/>
                <a:ea typeface="Calibri"/>
                <a:cs typeface="Arial"/>
              </a:rPr>
              <a:t>, </a:t>
            </a:r>
            <a:r>
              <a:rPr lang="en-US" sz="2400" err="1">
                <a:latin typeface="Calibri"/>
                <a:ea typeface="Calibri"/>
                <a:cs typeface="Arial"/>
              </a:rPr>
              <a:t>identificamos</a:t>
            </a:r>
            <a:r>
              <a:rPr lang="en-US" sz="2400" dirty="0">
                <a:latin typeface="Calibri"/>
                <a:ea typeface="Calibri"/>
                <a:cs typeface="Arial"/>
              </a:rPr>
              <a:t> um </a:t>
            </a:r>
            <a:r>
              <a:rPr lang="en-US" sz="2400" err="1">
                <a:latin typeface="Calibri"/>
                <a:ea typeface="Calibri"/>
                <a:cs typeface="Arial"/>
              </a:rPr>
              <a:t>problema</a:t>
            </a:r>
            <a:r>
              <a:rPr lang="en-US" sz="2400" dirty="0">
                <a:latin typeface="Calibri"/>
                <a:ea typeface="Calibri"/>
                <a:cs typeface="Arial"/>
              </a:rPr>
              <a:t>: </a:t>
            </a:r>
            <a:r>
              <a:rPr lang="en-US" sz="2400" err="1">
                <a:latin typeface="Calibri"/>
                <a:ea typeface="Calibri"/>
                <a:cs typeface="Arial"/>
              </a:rPr>
              <a:t>ao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entrar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em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contato</a:t>
            </a:r>
            <a:r>
              <a:rPr lang="en-US" sz="2400" dirty="0">
                <a:latin typeface="Calibri"/>
                <a:ea typeface="Calibri"/>
                <a:cs typeface="Arial"/>
              </a:rPr>
              <a:t> com o big bag, o </a:t>
            </a:r>
            <a:r>
              <a:rPr lang="en-US" sz="2400" err="1">
                <a:latin typeface="Calibri"/>
                <a:ea typeface="Calibri"/>
                <a:cs typeface="Arial"/>
              </a:rPr>
              <a:t>dispositivo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provocou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uma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movimentação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indesejada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na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talha</a:t>
            </a:r>
            <a:r>
              <a:rPr lang="en-US" sz="2400" dirty="0">
                <a:latin typeface="Calibri"/>
                <a:ea typeface="Calibri"/>
                <a:cs typeface="Arial"/>
              </a:rPr>
              <a:t> de </a:t>
            </a:r>
            <a:r>
              <a:rPr lang="en-US" sz="2400" err="1">
                <a:latin typeface="Calibri"/>
                <a:ea typeface="Calibri"/>
                <a:cs typeface="Arial"/>
              </a:rPr>
              <a:t>alimentação</a:t>
            </a:r>
            <a:r>
              <a:rPr lang="en-US" sz="2400" dirty="0">
                <a:latin typeface="Calibri"/>
                <a:ea typeface="Calibri"/>
                <a:cs typeface="Arial"/>
              </a:rPr>
              <a:t>, o que </a:t>
            </a:r>
            <a:r>
              <a:rPr lang="en-US" sz="2400" err="1">
                <a:latin typeface="Calibri"/>
                <a:ea typeface="Calibri"/>
                <a:cs typeface="Arial"/>
              </a:rPr>
              <a:t>resultou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em</a:t>
            </a:r>
            <a:r>
              <a:rPr lang="en-US" sz="2400" dirty="0">
                <a:latin typeface="Calibri"/>
                <a:ea typeface="Calibri"/>
                <a:cs typeface="Arial"/>
              </a:rPr>
              <a:t> um </a:t>
            </a:r>
            <a:r>
              <a:rPr lang="en-US" sz="2400" err="1">
                <a:latin typeface="Calibri"/>
                <a:ea typeface="Calibri"/>
                <a:cs typeface="Arial"/>
              </a:rPr>
              <a:t>dano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ao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atuador</a:t>
            </a:r>
            <a:r>
              <a:rPr lang="en-US" sz="2400" dirty="0">
                <a:latin typeface="Calibri"/>
                <a:ea typeface="Calibri"/>
                <a:cs typeface="Arial"/>
              </a:rPr>
              <a:t> </a:t>
            </a:r>
            <a:r>
              <a:rPr lang="en-US" sz="2400" err="1">
                <a:latin typeface="Calibri"/>
                <a:ea typeface="Calibri"/>
                <a:cs typeface="Arial"/>
              </a:rPr>
              <a:t>pneumático</a:t>
            </a:r>
            <a:r>
              <a:rPr lang="en-US" sz="2400" dirty="0">
                <a:latin typeface="Calibri"/>
                <a:ea typeface="Calibri"/>
                <a:cs typeface="Arial"/>
              </a:rPr>
              <a:t>.</a:t>
            </a:r>
            <a:endParaRPr lang="pt-BR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0E4042-0B41-5C3E-B824-31DE88526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"/>
                <a:cs typeface="Arial"/>
              </a:rPr>
              <a:t>Sensor Indutivo</a:t>
            </a:r>
          </a:p>
        </p:txBody>
      </p:sp>
      <p:pic>
        <p:nvPicPr>
          <p:cNvPr id="14" name="Content Placeholder 13" descr="Uma imagem contendo pequeno, verde, mesa, celular&#10;&#10;O conteúdo gerado por IA pode estar incorreto.">
            <a:extLst>
              <a:ext uri="{FF2B5EF4-FFF2-40B4-BE49-F238E27FC236}">
                <a16:creationId xmlns:a16="http://schemas.microsoft.com/office/drawing/2014/main" id="{28E56B03-D340-E8CC-1011-A0F6EF8001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74461" y="3242976"/>
            <a:ext cx="4625694" cy="2629041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3E076B6-BF88-2804-29A2-3A308E94E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1942" y="2667000"/>
            <a:ext cx="4622537" cy="5762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"/>
                <a:cs typeface="Arial"/>
              </a:rPr>
              <a:t>Sensor Instalado</a:t>
            </a:r>
          </a:p>
        </p:txBody>
      </p:sp>
      <p:pic>
        <p:nvPicPr>
          <p:cNvPr id="5" name="Content Placeholder 4" descr="Uma imagem contendo no interior, mesa, pequeno, pia&#10;&#10;O conteúdo gerado por IA pode estar incorreto.">
            <a:extLst>
              <a:ext uri="{FF2B5EF4-FFF2-40B4-BE49-F238E27FC236}">
                <a16:creationId xmlns:a16="http://schemas.microsoft.com/office/drawing/2014/main" id="{2846951C-E7A3-4E6D-84B9-49EDCB1FFD7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96297" y="3240087"/>
            <a:ext cx="4614729" cy="2635778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F8761-3457-C8AA-2AAC-C9F5AC14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AF2D-A110-4C22-8AC7-7C44C56D497F}" type="datetime1">
              <a:t>18/06/2025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51497A-4539-D624-08F2-EF106170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473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ídeo do WhatsApp de 2025-06-12 à(s) 18.38.04_07a2ba2c">
            <a:hlinkClick r:id="" action="ppaction://media"/>
            <a:extLst>
              <a:ext uri="{FF2B5EF4-FFF2-40B4-BE49-F238E27FC236}">
                <a16:creationId xmlns:a16="http://schemas.microsoft.com/office/drawing/2014/main" id="{FEC150B0-23CE-CBD7-922D-406C9538F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741" y="451339"/>
            <a:ext cx="5950316" cy="594555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FB968E4-F24F-4B3C-2780-3A4367E25578}"/>
              </a:ext>
            </a:extLst>
          </p:cNvPr>
          <p:cNvSpPr txBox="1"/>
          <p:nvPr/>
        </p:nvSpPr>
        <p:spPr>
          <a:xfrm>
            <a:off x="1292749" y="3123385"/>
            <a:ext cx="366574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 b="1" u="sng" dirty="0">
                <a:solidFill>
                  <a:srgbClr val="0070C0"/>
                </a:solidFill>
                <a:latin typeface="Arial"/>
                <a:cs typeface="Arial"/>
              </a:rPr>
              <a:t>Sensor instalado</a:t>
            </a:r>
            <a:endParaRPr lang="pt-BR" sz="3200" b="1" u="sng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36136-658E-0E95-5D34-1F371B082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9">
            <a:extLst>
              <a:ext uri="{FF2B5EF4-FFF2-40B4-BE49-F238E27FC236}">
                <a16:creationId xmlns:a16="http://schemas.microsoft.com/office/drawing/2014/main" id="{ECA8F414-2B6B-94DC-221E-BE039101B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C4169EF-4627-A5BF-DD8C-DDD18308D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93B0128-1F2A-A226-B47E-6BF56C842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4EC9DED-DC38-5EF1-DF88-41865EF89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EB9ECE1-475A-97BA-773A-D124020A9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2759AAC-9E5F-B6A8-60B6-3F9776B1F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FE87F54-4A0F-A827-289A-83B3B40D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33" name="Picture 5" descr="Ferramenta de medição ajustável">
            <a:extLst>
              <a:ext uri="{FF2B5EF4-FFF2-40B4-BE49-F238E27FC236}">
                <a16:creationId xmlns:a16="http://schemas.microsoft.com/office/drawing/2014/main" id="{C633D516-E31B-735A-A797-124242B6CA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</a:blip>
          <a:srcRect t="1712" r="-2" b="13891"/>
          <a:stretch>
            <a:fillRect/>
          </a:stretch>
        </p:blipFill>
        <p:spPr>
          <a:xfrm>
            <a:off x="143794" y="10"/>
            <a:ext cx="12191980" cy="6857990"/>
          </a:xfrm>
          <a:prstGeom prst="rect">
            <a:avLst/>
          </a:prstGeom>
        </p:spPr>
      </p:pic>
      <p:grpSp>
        <p:nvGrpSpPr>
          <p:cNvPr id="34" name="Group 17">
            <a:extLst>
              <a:ext uri="{FF2B5EF4-FFF2-40B4-BE49-F238E27FC236}">
                <a16:creationId xmlns:a16="http://schemas.microsoft.com/office/drawing/2014/main" id="{25287D15-B52C-4C0B-992F-62162EF23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2F367EF-E47C-2382-F6D2-5C633F875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0C48E1D-604A-44BB-1018-B812FF273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BB7E592D-320E-BE6B-9382-86DCD6B53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9DB451C1-A0BE-B301-1D0B-DEDC87CD7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DD99F18-8A5E-65EF-7A49-9AC0A3237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24DA1F4F-3FE6-A694-8356-30D621D67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A456E-0F66-8455-E8CB-FA5414C1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10990-B0C1-AA22-3F34-5ED30A13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2656" y="5883275"/>
            <a:ext cx="1143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DE0F7D-44FF-49F6-A03C-465299A4E78A}" type="datetime1">
              <a:rPr lang="en-US"/>
              <a:pPr>
                <a:spcAft>
                  <a:spcPts val="600"/>
                </a:spcAft>
              </a:pPr>
              <a:t>6/18/2025</a:t>
            </a:fld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7E2666-1C33-B8B1-3412-5064826ABE4B}"/>
              </a:ext>
            </a:extLst>
          </p:cNvPr>
          <p:cNvSpPr txBox="1"/>
          <p:nvPr/>
        </p:nvSpPr>
        <p:spPr>
          <a:xfrm>
            <a:off x="1460791" y="228782"/>
            <a:ext cx="46329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latin typeface="Arial"/>
                <a:cs typeface="Arial"/>
              </a:rPr>
              <a:t>MANUAL DE MANUTENÇÃO</a:t>
            </a:r>
          </a:p>
        </p:txBody>
      </p:sp>
      <p:pic>
        <p:nvPicPr>
          <p:cNvPr id="7" name="Imagem 6" descr="Uma imagem contendo no interior, velho, pequeno, sujo&#10;&#10;O conteúdo gerado por IA pode estar incorreto.">
            <a:extLst>
              <a:ext uri="{FF2B5EF4-FFF2-40B4-BE49-F238E27FC236}">
                <a16:creationId xmlns:a16="http://schemas.microsoft.com/office/drawing/2014/main" id="{A4FD8AC3-35D8-1C2A-802C-6DD60E5B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4" t="8483" r="-1064" b="-565"/>
          <a:stretch>
            <a:fillRect/>
          </a:stretch>
        </p:blipFill>
        <p:spPr>
          <a:xfrm>
            <a:off x="1750832" y="3800818"/>
            <a:ext cx="1635336" cy="280745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9C6ABB63-6A56-199C-85D0-436940E23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050" y="3829501"/>
            <a:ext cx="2229748" cy="2477039"/>
          </a:xfrm>
          <a:prstGeom prst="rect">
            <a:avLst/>
          </a:prstGeom>
        </p:spPr>
      </p:pic>
      <p:pic>
        <p:nvPicPr>
          <p:cNvPr id="48" name="Imagem 47" descr="Uma imagem contendo no interior, azul, relógio, homem&#10;&#10;O conteúdo gerado por IA pode estar incorreto.">
            <a:extLst>
              <a:ext uri="{FF2B5EF4-FFF2-40B4-BE49-F238E27FC236}">
                <a16:creationId xmlns:a16="http://schemas.microsoft.com/office/drawing/2014/main" id="{A26D6AFE-8077-F7B4-035E-A197CC642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436" y="3798140"/>
            <a:ext cx="2268748" cy="2554139"/>
          </a:xfrm>
          <a:prstGeom prst="rect">
            <a:avLst/>
          </a:prstGeom>
        </p:spPr>
      </p:pic>
      <p:pic>
        <p:nvPicPr>
          <p:cNvPr id="49" name="Imagem 48" descr="Uma imagem contendo edifício, no interior, pequeno, tijolo&#10;&#10;O conteúdo gerado por IA pode estar incorreto.">
            <a:extLst>
              <a:ext uri="{FF2B5EF4-FFF2-40B4-BE49-F238E27FC236}">
                <a16:creationId xmlns:a16="http://schemas.microsoft.com/office/drawing/2014/main" id="{86C5EC04-CFFD-6AA3-F3C6-DE1E7E3A5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3023" y="3691746"/>
            <a:ext cx="1981200" cy="2781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B4E31D-7412-09A1-848D-C093F59E4AA0}"/>
              </a:ext>
            </a:extLst>
          </p:cNvPr>
          <p:cNvSpPr txBox="1"/>
          <p:nvPr/>
        </p:nvSpPr>
        <p:spPr>
          <a:xfrm>
            <a:off x="1374475" y="971909"/>
            <a:ext cx="2743200" cy="27238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>
                <a:latin typeface="Calibri"/>
              </a:rPr>
              <a:t>O </a:t>
            </a:r>
            <a:r>
              <a:rPr lang="en-US" sz="1900" err="1">
                <a:latin typeface="Calibri"/>
              </a:rPr>
              <a:t>atuador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pneumático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não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avança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ou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não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retorna</a:t>
            </a:r>
            <a:r>
              <a:rPr lang="en-US" sz="1900">
                <a:latin typeface="Calibri"/>
              </a:rPr>
              <a:t>. </a:t>
            </a:r>
            <a:r>
              <a:rPr lang="en-US" sz="1900" err="1">
                <a:latin typeface="Calibri"/>
              </a:rPr>
              <a:t>Verifique</a:t>
            </a:r>
            <a:r>
              <a:rPr lang="en-US" sz="1900">
                <a:latin typeface="Calibri"/>
              </a:rPr>
              <a:t> o </a:t>
            </a:r>
            <a:r>
              <a:rPr lang="en-US" sz="1900" err="1">
                <a:latin typeface="Calibri"/>
              </a:rPr>
              <a:t>ar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comprimido</a:t>
            </a:r>
            <a:r>
              <a:rPr lang="en-US" sz="1900">
                <a:latin typeface="Calibri"/>
              </a:rPr>
              <a:t> da rede e se a </a:t>
            </a:r>
            <a:r>
              <a:rPr lang="en-US" sz="1900" err="1">
                <a:latin typeface="Calibri"/>
              </a:rPr>
              <a:t>pressão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está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ajustada</a:t>
            </a:r>
            <a:r>
              <a:rPr lang="en-US" sz="1900">
                <a:latin typeface="Calibri"/>
              </a:rPr>
              <a:t> para 6bar (</a:t>
            </a:r>
            <a:r>
              <a:rPr lang="en-US" sz="1900" err="1">
                <a:latin typeface="Calibri"/>
              </a:rPr>
              <a:t>pressão</a:t>
            </a:r>
            <a:r>
              <a:rPr lang="en-US" sz="1900">
                <a:latin typeface="Calibri"/>
              </a:rPr>
              <a:t> ideal para o </a:t>
            </a:r>
            <a:r>
              <a:rPr lang="en-US" sz="1900" err="1">
                <a:latin typeface="Calibri"/>
              </a:rPr>
              <a:t>bom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funcionamento</a:t>
            </a:r>
            <a:r>
              <a:rPr lang="en-US" sz="1900">
                <a:latin typeface="Calibri"/>
              </a:rPr>
              <a:t> do </a:t>
            </a:r>
            <a:r>
              <a:rPr lang="en-US" sz="1900" err="1">
                <a:latin typeface="Calibri"/>
              </a:rPr>
              <a:t>dispositivo</a:t>
            </a:r>
            <a:r>
              <a:rPr lang="en-US" sz="1900">
                <a:latin typeface="Calibri"/>
              </a:rPr>
              <a:t>. </a:t>
            </a:r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39B0B74-6814-C6F8-228B-587E2DAFE2D4}"/>
              </a:ext>
            </a:extLst>
          </p:cNvPr>
          <p:cNvSpPr txBox="1"/>
          <p:nvPr/>
        </p:nvSpPr>
        <p:spPr>
          <a:xfrm>
            <a:off x="4192437" y="1015042"/>
            <a:ext cx="2182484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err="1">
                <a:latin typeface="Calibri"/>
              </a:rPr>
              <a:t>Desconecte</a:t>
            </a:r>
            <a:r>
              <a:rPr lang="en-US" sz="1900">
                <a:latin typeface="Calibri"/>
              </a:rPr>
              <a:t> as </a:t>
            </a:r>
            <a:r>
              <a:rPr lang="en-US" sz="1900" err="1">
                <a:latin typeface="Calibri"/>
              </a:rPr>
              <a:t>mangueiras</a:t>
            </a:r>
            <a:r>
              <a:rPr lang="en-US" sz="1900">
                <a:latin typeface="Calibri"/>
              </a:rPr>
              <a:t> de PU da </a:t>
            </a:r>
            <a:r>
              <a:rPr lang="en-US" sz="1900" err="1">
                <a:latin typeface="Calibri"/>
              </a:rPr>
              <a:t>válvula</a:t>
            </a:r>
            <a:r>
              <a:rPr lang="en-US" sz="1900">
                <a:latin typeface="Calibri"/>
              </a:rPr>
              <a:t> de </a:t>
            </a:r>
            <a:r>
              <a:rPr lang="en-US" sz="1900" err="1">
                <a:latin typeface="Calibri"/>
              </a:rPr>
              <a:t>acionamento</a:t>
            </a:r>
            <a:r>
              <a:rPr lang="en-US" sz="1900">
                <a:latin typeface="Calibri"/>
              </a:rPr>
              <a:t> manual e </a:t>
            </a:r>
            <a:r>
              <a:rPr lang="en-US" sz="1900" err="1">
                <a:latin typeface="Calibri"/>
              </a:rPr>
              <a:t>verifique</a:t>
            </a:r>
            <a:r>
              <a:rPr lang="en-US" sz="1900">
                <a:latin typeface="Calibri"/>
              </a:rPr>
              <a:t> se a </a:t>
            </a:r>
            <a:r>
              <a:rPr lang="en-US" sz="1900" err="1">
                <a:latin typeface="Calibri"/>
              </a:rPr>
              <a:t>válvula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está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comutando</a:t>
            </a:r>
            <a:r>
              <a:rPr lang="en-US" sz="1900">
                <a:latin typeface="Calibri"/>
              </a:rPr>
              <a:t>. </a:t>
            </a:r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42BA904-6E52-5687-7685-680B3C464AA9}"/>
              </a:ext>
            </a:extLst>
          </p:cNvPr>
          <p:cNvSpPr txBox="1"/>
          <p:nvPr/>
        </p:nvSpPr>
        <p:spPr>
          <a:xfrm>
            <a:off x="6435306" y="856890"/>
            <a:ext cx="2743200" cy="2468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900" dirty="0">
              <a:latin typeface="Calibri"/>
              <a:ea typeface="Calibri"/>
              <a:cs typeface="Segoe UI"/>
            </a:endParaRPr>
          </a:p>
          <a:p>
            <a:pPr marL="228600" indent="-228600">
              <a:lnSpc>
                <a:spcPts val="1800"/>
              </a:lnSpc>
              <a:buFont typeface="Arial,Sans-Serif"/>
              <a:buChar char="•"/>
            </a:pPr>
            <a:r>
              <a:rPr lang="en-US" sz="1900" dirty="0">
                <a:latin typeface="Calibri"/>
                <a:cs typeface="Arial"/>
              </a:rPr>
              <a:t>Corte a </a:t>
            </a:r>
            <a:r>
              <a:rPr lang="en-US" sz="1900" dirty="0" err="1">
                <a:latin typeface="Calibri"/>
                <a:cs typeface="Arial"/>
              </a:rPr>
              <a:t>alimentação</a:t>
            </a:r>
            <a:r>
              <a:rPr lang="en-US" sz="1900" dirty="0">
                <a:latin typeface="Calibri"/>
                <a:cs typeface="Arial"/>
              </a:rPr>
              <a:t> do </a:t>
            </a:r>
            <a:r>
              <a:rPr lang="en-US" sz="1900" dirty="0" err="1">
                <a:latin typeface="Calibri"/>
                <a:cs typeface="Arial"/>
              </a:rPr>
              <a:t>ar</a:t>
            </a:r>
            <a:r>
              <a:rPr lang="en-US" sz="1900" dirty="0">
                <a:latin typeface="Calibri"/>
                <a:cs typeface="Arial"/>
              </a:rPr>
              <a:t> </a:t>
            </a:r>
            <a:r>
              <a:rPr lang="en-US" sz="1900" dirty="0" err="1">
                <a:latin typeface="Calibri"/>
                <a:cs typeface="Arial"/>
              </a:rPr>
              <a:t>comprimido</a:t>
            </a:r>
            <a:r>
              <a:rPr lang="en-US" sz="1900" dirty="0">
                <a:latin typeface="Calibri"/>
                <a:cs typeface="Arial"/>
              </a:rPr>
              <a:t> e </a:t>
            </a:r>
            <a:r>
              <a:rPr lang="en-US" sz="1900" dirty="0" err="1">
                <a:latin typeface="Calibri"/>
                <a:cs typeface="Arial"/>
              </a:rPr>
              <a:t>verifique</a:t>
            </a:r>
            <a:r>
              <a:rPr lang="en-US" sz="1900" dirty="0">
                <a:latin typeface="Calibri"/>
                <a:cs typeface="Arial"/>
              </a:rPr>
              <a:t> se o </a:t>
            </a:r>
            <a:r>
              <a:rPr lang="en-US" sz="1900" dirty="0" err="1">
                <a:latin typeface="Calibri"/>
                <a:cs typeface="Arial"/>
              </a:rPr>
              <a:t>atuador</a:t>
            </a:r>
            <a:r>
              <a:rPr lang="en-US" sz="1900" dirty="0">
                <a:latin typeface="Calibri"/>
                <a:cs typeface="Arial"/>
              </a:rPr>
              <a:t> </a:t>
            </a:r>
            <a:r>
              <a:rPr lang="en-US" sz="1900" dirty="0" err="1">
                <a:latin typeface="Calibri"/>
                <a:cs typeface="Arial"/>
              </a:rPr>
              <a:t>pneumático</a:t>
            </a:r>
            <a:r>
              <a:rPr lang="en-US" sz="1900" dirty="0">
                <a:latin typeface="Calibri"/>
                <a:cs typeface="Arial"/>
              </a:rPr>
              <a:t> </a:t>
            </a:r>
            <a:r>
              <a:rPr lang="en-US" sz="1900" dirty="0" err="1">
                <a:latin typeface="Calibri"/>
                <a:cs typeface="Arial"/>
              </a:rPr>
              <a:t>está</a:t>
            </a:r>
            <a:r>
              <a:rPr lang="en-US" sz="1900" dirty="0">
                <a:latin typeface="Calibri"/>
                <a:cs typeface="Arial"/>
              </a:rPr>
              <a:t> </a:t>
            </a:r>
            <a:r>
              <a:rPr lang="en-US" sz="1900" dirty="0" err="1">
                <a:latin typeface="Calibri"/>
                <a:cs typeface="Arial"/>
              </a:rPr>
              <a:t>travado</a:t>
            </a:r>
            <a:r>
              <a:rPr lang="en-US" sz="1900" dirty="0">
                <a:latin typeface="Calibri"/>
                <a:cs typeface="Arial"/>
              </a:rPr>
              <a:t> </a:t>
            </a:r>
            <a:r>
              <a:rPr lang="en-US" sz="1900" dirty="0" err="1">
                <a:latin typeface="Calibri"/>
                <a:cs typeface="Arial"/>
              </a:rPr>
              <a:t>ou</a:t>
            </a:r>
            <a:r>
              <a:rPr lang="en-US" sz="1900" dirty="0">
                <a:latin typeface="Calibri"/>
                <a:cs typeface="Arial"/>
              </a:rPr>
              <a:t> se a </a:t>
            </a:r>
            <a:r>
              <a:rPr lang="en-US" sz="1900" dirty="0" err="1">
                <a:latin typeface="Calibri"/>
                <a:cs typeface="Arial"/>
              </a:rPr>
              <a:t>vazamento</a:t>
            </a:r>
            <a:r>
              <a:rPr lang="en-US" sz="1900" dirty="0">
                <a:latin typeface="Calibri"/>
                <a:cs typeface="Arial"/>
              </a:rPr>
              <a:t> de ar. </a:t>
            </a:r>
            <a:r>
              <a:rPr lang="en-US" sz="1900" dirty="0" err="1">
                <a:latin typeface="Calibri"/>
                <a:cs typeface="Arial"/>
              </a:rPr>
              <a:t>Válvula</a:t>
            </a:r>
            <a:r>
              <a:rPr lang="en-US" sz="1900" dirty="0">
                <a:latin typeface="Calibri"/>
                <a:cs typeface="Arial"/>
              </a:rPr>
              <a:t> Manual </a:t>
            </a:r>
            <a:r>
              <a:rPr lang="en-US" sz="1900" dirty="0" err="1">
                <a:latin typeface="Calibri"/>
                <a:cs typeface="Arial"/>
              </a:rPr>
              <a:t>não</a:t>
            </a:r>
            <a:r>
              <a:rPr lang="en-US" sz="1900" dirty="0">
                <a:latin typeface="Calibri"/>
                <a:cs typeface="Arial"/>
              </a:rPr>
              <a:t> </a:t>
            </a:r>
            <a:r>
              <a:rPr lang="en-US" sz="1900" dirty="0" err="1">
                <a:latin typeface="Calibri"/>
                <a:cs typeface="Arial"/>
              </a:rPr>
              <a:t>comuta</a:t>
            </a:r>
            <a:r>
              <a:rPr lang="en-US" sz="1900" dirty="0">
                <a:latin typeface="Calibri"/>
                <a:cs typeface="Arial"/>
              </a:rPr>
              <a:t>: </a:t>
            </a:r>
            <a:r>
              <a:rPr lang="en-US" sz="1900" dirty="0" err="1">
                <a:latin typeface="Calibri"/>
                <a:cs typeface="Arial"/>
              </a:rPr>
              <a:t>necessário</a:t>
            </a:r>
            <a:r>
              <a:rPr lang="en-US" sz="1900" dirty="0">
                <a:latin typeface="Calibri"/>
                <a:cs typeface="Arial"/>
              </a:rPr>
              <a:t> a </a:t>
            </a:r>
            <a:r>
              <a:rPr lang="en-US" sz="1900" dirty="0" err="1">
                <a:latin typeface="Calibri"/>
                <a:cs typeface="Arial"/>
              </a:rPr>
              <a:t>troca</a:t>
            </a:r>
            <a:r>
              <a:rPr lang="en-US" sz="1900" dirty="0">
                <a:latin typeface="Calibri"/>
                <a:cs typeface="Arial"/>
              </a:rPr>
              <a:t> da </a:t>
            </a:r>
            <a:r>
              <a:rPr lang="en-US" sz="1900" dirty="0" err="1">
                <a:latin typeface="Calibri"/>
                <a:cs typeface="Arial"/>
              </a:rPr>
              <a:t>válvula</a:t>
            </a:r>
            <a:r>
              <a:rPr lang="en-US" sz="1900" dirty="0">
                <a:latin typeface="Calibri"/>
                <a:cs typeface="Arial"/>
              </a:rPr>
              <a:t>. </a:t>
            </a:r>
            <a:endParaRPr lang="en-US" sz="1900" dirty="0">
              <a:latin typeface="Calibri"/>
              <a:ea typeface="Calibri"/>
              <a:cs typeface="Arial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2BE5C36-8BB6-D208-CAD3-F445AFFF8F25}"/>
              </a:ext>
            </a:extLst>
          </p:cNvPr>
          <p:cNvSpPr txBox="1"/>
          <p:nvPr/>
        </p:nvSpPr>
        <p:spPr>
          <a:xfrm>
            <a:off x="9167003" y="1086929"/>
            <a:ext cx="2743200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err="1">
                <a:latin typeface="Calibri"/>
              </a:rPr>
              <a:t>Vibrador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pneumático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não</a:t>
            </a:r>
            <a:r>
              <a:rPr lang="en-US" sz="1900">
                <a:latin typeface="Calibri"/>
              </a:rPr>
              <a:t> </a:t>
            </a:r>
            <a:r>
              <a:rPr lang="en-US" sz="1900" err="1">
                <a:latin typeface="Calibri"/>
              </a:rPr>
              <a:t>funciona</a:t>
            </a:r>
            <a:r>
              <a:rPr lang="en-US" sz="1900">
                <a:latin typeface="Calibri"/>
              </a:rPr>
              <a:t>: realize a </a:t>
            </a:r>
            <a:r>
              <a:rPr lang="en-US" sz="1900" err="1">
                <a:latin typeface="Calibri"/>
              </a:rPr>
              <a:t>troca</a:t>
            </a:r>
            <a:r>
              <a:rPr lang="en-US" sz="1900">
                <a:latin typeface="Calibri"/>
              </a:rPr>
              <a:t> do </a:t>
            </a:r>
            <a:r>
              <a:rPr lang="en-US" sz="1900" err="1">
                <a:latin typeface="Calibri"/>
              </a:rPr>
              <a:t>componente</a:t>
            </a:r>
            <a:r>
              <a:rPr lang="en-US" sz="1900">
                <a:latin typeface="Calibri"/>
              </a:rPr>
              <a:t>.   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4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DCF32-C635-3CC6-85EB-E32CB288E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5445C767-14F5-153E-E49A-AD655D62B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B2B95B3-E10B-DAAE-2C11-C642DE1F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CB5B6C-EC0F-75BC-6B3D-3E2B68EB3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A30D10C-3224-7319-CC03-2AAB4F94A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45C7163-6709-54B0-ACB6-05D28C308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EAD93B7-5465-868F-2431-963BC62E9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9A9336F-464A-F208-F2C6-DEBFF1E6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F3E561C5-52B4-4C71-7B1D-CC6B3E34C8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5835" b="27915"/>
          <a:stretch>
            <a:fillRect/>
          </a:stretch>
        </p:blipFill>
        <p:spPr>
          <a:xfrm rot="20760000">
            <a:off x="-1274336" y="-268977"/>
            <a:ext cx="8423544" cy="4696681"/>
          </a:xfrm>
          <a:prstGeom prst="rect">
            <a:avLst/>
          </a:prstGeom>
        </p:spPr>
      </p:pic>
      <p:grpSp>
        <p:nvGrpSpPr>
          <p:cNvPr id="9" name="Group 18">
            <a:extLst>
              <a:ext uri="{FF2B5EF4-FFF2-40B4-BE49-F238E27FC236}">
                <a16:creationId xmlns:a16="http://schemas.microsoft.com/office/drawing/2014/main" id="{EF7D39BA-11FB-3A71-C66C-7ACFDC5AF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95EB2C6-5E6C-9A24-33BD-72E2898D4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3E5E221-9DD7-A330-2769-47D0EFDA4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73B588BA-E6CC-3094-B12B-550A31F42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4A09E209-D901-C239-EDEB-E0DDF6641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9DEEDFF-432A-AFDB-069A-067C387AB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38FB8C7B-6E27-2249-1AF1-D2EFD44F0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013458-AE25-FBDD-1E06-ACCD0635A084}"/>
              </a:ext>
            </a:extLst>
          </p:cNvPr>
          <p:cNvSpPr txBox="1"/>
          <p:nvPr/>
        </p:nvSpPr>
        <p:spPr>
          <a:xfrm>
            <a:off x="1541820" y="182593"/>
            <a:ext cx="4095242" cy="63116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MANUAL DE USO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9595A7F-D1FB-3AB5-5E0A-16D2ED8C21E0}"/>
              </a:ext>
            </a:extLst>
          </p:cNvPr>
          <p:cNvSpPr txBox="1"/>
          <p:nvPr/>
        </p:nvSpPr>
        <p:spPr>
          <a:xfrm>
            <a:off x="1369292" y="812320"/>
            <a:ext cx="8135279" cy="526642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2200" dirty="0">
              <a:latin typeface="Corbel"/>
              <a:ea typeface="Calibri"/>
              <a:cs typeface="Calibri"/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200" err="1">
                <a:latin typeface="Corbel"/>
                <a:ea typeface="Calibri"/>
                <a:cs typeface="Calibri"/>
              </a:rPr>
              <a:t>Verificar</a:t>
            </a:r>
            <a:r>
              <a:rPr lang="en-US" sz="2200" dirty="0">
                <a:latin typeface="Corbel"/>
                <a:ea typeface="Calibri"/>
                <a:cs typeface="Calibri"/>
              </a:rPr>
              <a:t> se a </a:t>
            </a:r>
            <a:r>
              <a:rPr lang="en-US" sz="2200" err="1">
                <a:latin typeface="Corbel"/>
                <a:ea typeface="Calibri"/>
                <a:cs typeface="Calibri"/>
              </a:rPr>
              <a:t>linha</a:t>
            </a:r>
            <a:r>
              <a:rPr lang="en-US" sz="2200" dirty="0">
                <a:latin typeface="Corbel"/>
                <a:ea typeface="Calibri"/>
                <a:cs typeface="Calibri"/>
              </a:rPr>
              <a:t> de </a:t>
            </a:r>
            <a:r>
              <a:rPr lang="en-US" sz="2200" err="1">
                <a:latin typeface="Corbel"/>
                <a:ea typeface="Calibri"/>
                <a:cs typeface="Calibri"/>
              </a:rPr>
              <a:t>ar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comprimido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está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conectada</a:t>
            </a:r>
            <a:r>
              <a:rPr lang="en-US" sz="2200" dirty="0">
                <a:latin typeface="Corbel"/>
                <a:ea typeface="Calibri"/>
                <a:cs typeface="Calibri"/>
              </a:rPr>
              <a:t> a </a:t>
            </a:r>
            <a:r>
              <a:rPr lang="en-US" sz="2200" err="1">
                <a:latin typeface="Corbel"/>
                <a:ea typeface="Calibri"/>
                <a:cs typeface="Calibri"/>
              </a:rPr>
              <a:t>válvula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reguladora</a:t>
            </a:r>
            <a:r>
              <a:rPr lang="en-US" sz="2200" dirty="0">
                <a:latin typeface="Corbel"/>
                <a:ea typeface="Calibri"/>
                <a:cs typeface="Calibri"/>
              </a:rPr>
              <a:t> de </a:t>
            </a:r>
            <a:r>
              <a:rPr lang="en-US" sz="2200" err="1">
                <a:latin typeface="Corbel"/>
                <a:ea typeface="Calibri"/>
                <a:cs typeface="Calibri"/>
              </a:rPr>
              <a:t>pressão</a:t>
            </a:r>
            <a:r>
              <a:rPr lang="en-US" sz="2200" dirty="0">
                <a:latin typeface="Corbel"/>
                <a:ea typeface="Calibri"/>
                <a:cs typeface="Calibri"/>
              </a:rPr>
              <a:t> e se </a:t>
            </a:r>
            <a:r>
              <a:rPr lang="en-US" sz="2200" err="1">
                <a:latin typeface="Corbel"/>
                <a:ea typeface="Calibri"/>
                <a:cs typeface="Calibri"/>
              </a:rPr>
              <a:t>está</a:t>
            </a:r>
            <a:endParaRPr lang="en-US" sz="2200" dirty="0">
              <a:latin typeface="Corbel"/>
              <a:ea typeface="Calibri"/>
              <a:cs typeface="Calibri"/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200" err="1">
                <a:latin typeface="Corbel"/>
                <a:ea typeface="Calibri"/>
                <a:cs typeface="Calibri"/>
              </a:rPr>
              <a:t>ativa</a:t>
            </a:r>
            <a:r>
              <a:rPr lang="en-US" sz="2200" dirty="0">
                <a:latin typeface="Corbel"/>
                <a:ea typeface="Calibri"/>
                <a:cs typeface="Calibri"/>
              </a:rPr>
              <a:t> e com o </a:t>
            </a:r>
            <a:r>
              <a:rPr lang="en-US" sz="2200" err="1">
                <a:latin typeface="Corbel"/>
                <a:ea typeface="Calibri"/>
                <a:cs typeface="Calibri"/>
              </a:rPr>
              <a:t>mínimo</a:t>
            </a:r>
            <a:r>
              <a:rPr lang="en-US" sz="2200" dirty="0">
                <a:latin typeface="Corbel"/>
                <a:ea typeface="Calibri"/>
                <a:cs typeface="Calibri"/>
              </a:rPr>
              <a:t> de 6 Bar de </a:t>
            </a:r>
            <a:r>
              <a:rPr lang="en-US" sz="2200" err="1">
                <a:latin typeface="Corbel"/>
                <a:ea typeface="Calibri"/>
                <a:cs typeface="Calibri"/>
              </a:rPr>
              <a:t>pressão</a:t>
            </a:r>
            <a:r>
              <a:rPr lang="en-US" sz="2200" dirty="0">
                <a:latin typeface="Corbel"/>
                <a:ea typeface="Calibri"/>
                <a:cs typeface="Calibri"/>
              </a:rPr>
              <a:t> para que </a:t>
            </a:r>
            <a:r>
              <a:rPr lang="en-US" sz="2200" err="1">
                <a:latin typeface="Corbel"/>
                <a:ea typeface="Calibri"/>
                <a:cs typeface="Calibri"/>
              </a:rPr>
              <a:t>tenha</a:t>
            </a:r>
            <a:r>
              <a:rPr lang="en-US" sz="2200" dirty="0">
                <a:latin typeface="Corbel"/>
                <a:ea typeface="Calibri"/>
                <a:cs typeface="Calibri"/>
              </a:rPr>
              <a:t> um </a:t>
            </a:r>
            <a:r>
              <a:rPr lang="en-US" sz="2200" err="1">
                <a:latin typeface="Corbel"/>
                <a:ea typeface="Calibri"/>
                <a:cs typeface="Calibri"/>
              </a:rPr>
              <a:t>funcionamento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efetivo</a:t>
            </a:r>
            <a:r>
              <a:rPr lang="en-US" sz="2200" dirty="0">
                <a:latin typeface="Corbel"/>
                <a:ea typeface="Calibri"/>
                <a:cs typeface="Calibri"/>
              </a:rPr>
              <a:t>. 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200" err="1">
                <a:latin typeface="Corbel"/>
                <a:ea typeface="Calibri"/>
                <a:cs typeface="Calibri"/>
              </a:rPr>
              <a:t>Ajustar</a:t>
            </a:r>
            <a:r>
              <a:rPr lang="en-US" sz="2200" dirty="0">
                <a:latin typeface="Corbel"/>
                <a:ea typeface="Calibri"/>
                <a:cs typeface="Calibri"/>
              </a:rPr>
              <a:t> a </a:t>
            </a:r>
            <a:r>
              <a:rPr lang="en-US" sz="2200" err="1">
                <a:latin typeface="Corbel"/>
                <a:ea typeface="Calibri"/>
                <a:cs typeface="Calibri"/>
              </a:rPr>
              <a:t>pressão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em</a:t>
            </a:r>
            <a:r>
              <a:rPr lang="en-US" sz="2200" dirty="0">
                <a:latin typeface="Corbel"/>
                <a:ea typeface="Calibri"/>
                <a:cs typeface="Calibri"/>
              </a:rPr>
              <a:t> 6 bar (</a:t>
            </a:r>
            <a:r>
              <a:rPr lang="en-US" sz="2200" err="1">
                <a:latin typeface="Corbel"/>
                <a:ea typeface="Calibri"/>
                <a:cs typeface="Calibri"/>
              </a:rPr>
              <a:t>pressão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necessária</a:t>
            </a:r>
            <a:r>
              <a:rPr lang="en-US" sz="2200" dirty="0">
                <a:latin typeface="Corbel"/>
                <a:ea typeface="Calibri"/>
                <a:cs typeface="Calibri"/>
              </a:rPr>
              <a:t> para </a:t>
            </a:r>
            <a:r>
              <a:rPr lang="en-US" sz="2200" err="1">
                <a:latin typeface="Corbel"/>
                <a:ea typeface="Calibri"/>
                <a:cs typeface="Calibri"/>
              </a:rPr>
              <a:t>maior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err="1">
                <a:latin typeface="Corbel"/>
                <a:ea typeface="Calibri"/>
                <a:cs typeface="Calibri"/>
              </a:rPr>
              <a:t>eficiência</a:t>
            </a:r>
            <a:r>
              <a:rPr lang="en-US" sz="2200" dirty="0">
                <a:latin typeface="Corbel"/>
                <a:ea typeface="Calibri"/>
                <a:cs typeface="Calibri"/>
              </a:rPr>
              <a:t>). 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/>
              <a:buChar char="•"/>
            </a:pPr>
            <a:r>
              <a:rPr lang="en-US" sz="2200" dirty="0" err="1">
                <a:latin typeface="Corbel"/>
                <a:ea typeface="Calibri"/>
                <a:cs typeface="Calibri"/>
              </a:rPr>
              <a:t>Verificar</a:t>
            </a:r>
            <a:r>
              <a:rPr lang="en-US" sz="2200" dirty="0">
                <a:latin typeface="Corbel"/>
                <a:ea typeface="Calibri"/>
                <a:cs typeface="Calibri"/>
              </a:rPr>
              <a:t> se o bag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está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adequadamente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posicionado</a:t>
            </a:r>
            <a:r>
              <a:rPr lang="en-US" sz="2200" dirty="0">
                <a:latin typeface="Corbel"/>
                <a:ea typeface="Calibri"/>
                <a:cs typeface="Calibri"/>
              </a:rPr>
              <a:t> para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receber</a:t>
            </a:r>
            <a:r>
              <a:rPr lang="en-US" sz="2200" dirty="0">
                <a:latin typeface="Corbel"/>
                <a:ea typeface="Calibri"/>
                <a:cs typeface="Calibri"/>
              </a:rPr>
              <a:t> o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dispositivo</a:t>
            </a:r>
            <a:r>
              <a:rPr lang="en-US" sz="2200" dirty="0">
                <a:latin typeface="Corbel"/>
                <a:ea typeface="Calibri"/>
                <a:cs typeface="Calibri"/>
              </a:rPr>
              <a:t>. </a:t>
            </a:r>
            <a:endParaRPr lang="en-US" sz="2400" dirty="0">
              <a:latin typeface="Corbel"/>
              <a:ea typeface="Calibri"/>
              <a:cs typeface="Calibri"/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/>
              <a:buChar char="•"/>
            </a:pPr>
            <a:r>
              <a:rPr lang="en-US" sz="2200" dirty="0">
                <a:latin typeface="Corbel"/>
                <a:ea typeface="Calibri"/>
                <a:cs typeface="Calibri"/>
              </a:rPr>
              <a:t>Com o bag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posicionado</a:t>
            </a:r>
            <a:r>
              <a:rPr lang="en-US" sz="2200" dirty="0">
                <a:latin typeface="Corbel"/>
                <a:ea typeface="Calibri"/>
                <a:cs typeface="Calibri"/>
              </a:rPr>
              <a:t>,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acione</a:t>
            </a:r>
            <a:r>
              <a:rPr lang="en-US" sz="2200" dirty="0">
                <a:latin typeface="Corbel"/>
                <a:ea typeface="Calibri"/>
                <a:cs typeface="Calibri"/>
              </a:rPr>
              <a:t> a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válvula</a:t>
            </a:r>
            <a:r>
              <a:rPr lang="en-US" sz="2200" dirty="0">
                <a:latin typeface="Corbel"/>
                <a:ea typeface="Calibri"/>
                <a:cs typeface="Calibri"/>
              </a:rPr>
              <a:t> manual que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fará</a:t>
            </a:r>
            <a:r>
              <a:rPr lang="en-US" sz="2200" dirty="0">
                <a:latin typeface="Corbel"/>
                <a:ea typeface="Calibri"/>
                <a:cs typeface="Calibri"/>
              </a:rPr>
              <a:t> o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dispositivo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iniciar</a:t>
            </a:r>
            <a:r>
              <a:rPr lang="en-US" sz="2200" dirty="0">
                <a:latin typeface="Corbel"/>
                <a:ea typeface="Calibri"/>
                <a:cs typeface="Calibri"/>
              </a:rPr>
              <a:t> o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avanço</a:t>
            </a:r>
            <a:r>
              <a:rPr lang="en-US" sz="2200" dirty="0">
                <a:latin typeface="Corbel"/>
                <a:ea typeface="Calibri"/>
                <a:cs typeface="Calibri"/>
              </a:rPr>
              <a:t> das hastes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até</a:t>
            </a:r>
            <a:r>
              <a:rPr lang="en-US" sz="2200" dirty="0">
                <a:latin typeface="Corbel"/>
                <a:ea typeface="Calibri"/>
                <a:cs typeface="Calibri"/>
              </a:rPr>
              <a:t> que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encoste</a:t>
            </a:r>
            <a:r>
              <a:rPr lang="en-US" sz="2200" dirty="0">
                <a:latin typeface="Corbel"/>
                <a:ea typeface="Calibri"/>
                <a:cs typeface="Calibri"/>
              </a:rPr>
              <a:t> as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chapas</a:t>
            </a:r>
            <a:r>
              <a:rPr lang="en-US" sz="2200" dirty="0">
                <a:latin typeface="Corbel"/>
                <a:ea typeface="Calibri"/>
                <a:cs typeface="Calibri"/>
              </a:rPr>
              <a:t> de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contato</a:t>
            </a:r>
            <a:r>
              <a:rPr lang="en-US" sz="2200" dirty="0">
                <a:latin typeface="Corbel"/>
                <a:ea typeface="Calibri"/>
                <a:cs typeface="Calibri"/>
              </a:rPr>
              <a:t> no big bag e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inicie</a:t>
            </a:r>
            <a:r>
              <a:rPr lang="en-US" sz="2200" dirty="0">
                <a:latin typeface="Corbel"/>
                <a:ea typeface="Calibri"/>
                <a:cs typeface="Calibri"/>
              </a:rPr>
              <a:t> o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processo</a:t>
            </a:r>
            <a:r>
              <a:rPr lang="en-US" sz="2200" dirty="0">
                <a:latin typeface="Corbel"/>
                <a:ea typeface="Calibri"/>
                <a:cs typeface="Calibri"/>
              </a:rPr>
              <a:t> de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descompactação</a:t>
            </a:r>
            <a:r>
              <a:rPr lang="en-US" sz="2200" dirty="0">
                <a:latin typeface="Corbel"/>
                <a:ea typeface="Calibri"/>
                <a:cs typeface="Calibri"/>
              </a:rPr>
              <a:t> do material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por</a:t>
            </a:r>
            <a:r>
              <a:rPr lang="en-US" sz="2200" dirty="0">
                <a:latin typeface="Corbel"/>
                <a:ea typeface="Calibri"/>
                <a:cs typeface="Calibri"/>
              </a:rPr>
              <a:t>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meio</a:t>
            </a:r>
            <a:r>
              <a:rPr lang="en-US" sz="2200" dirty="0">
                <a:latin typeface="Corbel"/>
                <a:ea typeface="Calibri"/>
                <a:cs typeface="Calibri"/>
              </a:rPr>
              <a:t> de </a:t>
            </a:r>
            <a:r>
              <a:rPr lang="en-US" sz="2200" dirty="0" err="1">
                <a:latin typeface="Corbel"/>
                <a:ea typeface="Calibri"/>
                <a:cs typeface="Calibri"/>
              </a:rPr>
              <a:t>vibração</a:t>
            </a:r>
            <a:r>
              <a:rPr lang="en-US" sz="2200" dirty="0">
                <a:latin typeface="Corbel"/>
                <a:ea typeface="Calibri"/>
                <a:cs typeface="Calibri"/>
              </a:rPr>
              <a:t>. </a:t>
            </a:r>
            <a:r>
              <a:rPr lang="en-US" sz="2400" dirty="0">
                <a:latin typeface="Corbel"/>
                <a:ea typeface="Calibri"/>
                <a:cs typeface="Calibri"/>
              </a:rPr>
              <a:t>  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60C59-8756-1FC9-BB63-B0A3C8789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648DE-7388-BBE8-6AB9-03CA8BFE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2656" y="5883275"/>
            <a:ext cx="1143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6672729-F2A2-4E57-9515-AF0B9B586A93}" type="datetime1">
              <a:rPr lang="en-US"/>
              <a:pPr>
                <a:spcAft>
                  <a:spcPts val="600"/>
                </a:spcAft>
              </a:pPr>
              <a:t>6/18/2025</a:t>
            </a:fld>
            <a:endParaRPr lang="en-US"/>
          </a:p>
        </p:txBody>
      </p:sp>
      <p:pic>
        <p:nvPicPr>
          <p:cNvPr id="7" name="Imagem 6" descr="Uma imagem contendo no interior, azul, relógio, homem&#10;&#10;O conteúdo gerado por IA pode estar incorreto.">
            <a:extLst>
              <a:ext uri="{FF2B5EF4-FFF2-40B4-BE49-F238E27FC236}">
                <a16:creationId xmlns:a16="http://schemas.microsoft.com/office/drawing/2014/main" id="{84AE622A-9036-773C-76DF-BF5E03263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059" y="663875"/>
            <a:ext cx="2225616" cy="2496629"/>
          </a:xfrm>
          <a:prstGeom prst="rect">
            <a:avLst/>
          </a:prstGeom>
        </p:spPr>
      </p:pic>
      <p:pic>
        <p:nvPicPr>
          <p:cNvPr id="10" name="Imagem 9" descr="Uma imagem contendo cadeira, mesa, de madeira, quarto&#10;&#10;O conteúdo gerado por IA pode estar incorreto.">
            <a:extLst>
              <a:ext uri="{FF2B5EF4-FFF2-40B4-BE49-F238E27FC236}">
                <a16:creationId xmlns:a16="http://schemas.microsoft.com/office/drawing/2014/main" id="{3690AF73-B8FE-DE31-27C3-4506919B0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341" y="3921874"/>
            <a:ext cx="2227053" cy="25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383878-3DD8-BE74-FA45-631A406B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9B73-9709-42FF-9B89-0D7F966982B8}" type="datetime1">
              <a:t>18/06/2025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D9B85-CC2D-A3DB-F182-A2A5927C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896DADA-B8E6-B1D6-3A80-066D755BD22C}"/>
              </a:ext>
            </a:extLst>
          </p:cNvPr>
          <p:cNvSpPr txBox="1"/>
          <p:nvPr/>
        </p:nvSpPr>
        <p:spPr>
          <a:xfrm>
            <a:off x="1380660" y="2757324"/>
            <a:ext cx="491816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u="sng" dirty="0">
                <a:solidFill>
                  <a:srgbClr val="0070C0"/>
                </a:solidFill>
                <a:latin typeface="Arial"/>
                <a:cs typeface="Arial"/>
              </a:rPr>
              <a:t>Depois da instalação do dispositivo</a:t>
            </a:r>
            <a:endParaRPr lang="pt-BR" sz="3200" b="1" u="sng" dirty="0">
              <a:solidFill>
                <a:srgbClr val="000000"/>
              </a:solidFill>
            </a:endParaRPr>
          </a:p>
        </p:txBody>
      </p:sp>
      <p:pic>
        <p:nvPicPr>
          <p:cNvPr id="4" name="VID-20250609-WA0139">
            <a:hlinkClick r:id="" action="ppaction://media"/>
            <a:extLst>
              <a:ext uri="{FF2B5EF4-FFF2-40B4-BE49-F238E27FC236}">
                <a16:creationId xmlns:a16="http://schemas.microsoft.com/office/drawing/2014/main" id="{4E0778EE-4EE1-27AC-A48B-2548671E5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3270" y="424543"/>
            <a:ext cx="4928733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1527C3-06F4-4F4D-B364-8E9726645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F1C23D2-D74F-4456-AD7B-904A6E28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78577AD-563A-4936-9ACB-FDCF29841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9F3743-BFAB-4636-81C7-ACD99C694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C58029E-BC15-45E4-AA28-CC80C96A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1CBB721-7EDD-4FEA-9D6B-A3656D9F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C945CDA-4F14-4FA0-B272-B1E25B4FA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03BF673-8C68-4092-BF1B-53C57EFE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1BDB70B-F0E6-4867-818F-C582494FB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083" y="0"/>
            <a:ext cx="11134917" cy="6858000"/>
          </a:xfrm>
          <a:custGeom>
            <a:avLst/>
            <a:gdLst>
              <a:gd name="connsiteX0" fmla="*/ 7627977 w 11134917"/>
              <a:gd name="connsiteY0" fmla="*/ 0 h 6858000"/>
              <a:gd name="connsiteX1" fmla="*/ 8129873 w 11134917"/>
              <a:gd name="connsiteY1" fmla="*/ 0 h 6858000"/>
              <a:gd name="connsiteX2" fmla="*/ 11134917 w 11134917"/>
              <a:gd name="connsiteY2" fmla="*/ 0 h 6858000"/>
              <a:gd name="connsiteX3" fmla="*/ 11134917 w 11134917"/>
              <a:gd name="connsiteY3" fmla="*/ 6858000 h 6858000"/>
              <a:gd name="connsiteX4" fmla="*/ 8129873 w 11134917"/>
              <a:gd name="connsiteY4" fmla="*/ 6858000 h 6858000"/>
              <a:gd name="connsiteX5" fmla="*/ 7627977 w 11134917"/>
              <a:gd name="connsiteY5" fmla="*/ 6858000 h 6858000"/>
              <a:gd name="connsiteX6" fmla="*/ 7627977 w 11134917"/>
              <a:gd name="connsiteY6" fmla="*/ 6857419 h 6858000"/>
              <a:gd name="connsiteX7" fmla="*/ 1921931 w 11134917"/>
              <a:gd name="connsiteY7" fmla="*/ 6850814 h 6858000"/>
              <a:gd name="connsiteX8" fmla="*/ 0 w 11134917"/>
              <a:gd name="connsiteY8" fmla="*/ 5325357 h 6858000"/>
              <a:gd name="connsiteX9" fmla="*/ 838199 w 11134917"/>
              <a:gd name="connsiteY9" fmla="*/ 7331 h 6858000"/>
              <a:gd name="connsiteX10" fmla="*/ 7627977 w 11134917"/>
              <a:gd name="connsiteY10" fmla="*/ 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34917" h="6858000">
                <a:moveTo>
                  <a:pt x="7627977" y="0"/>
                </a:moveTo>
                <a:lnTo>
                  <a:pt x="8129873" y="0"/>
                </a:lnTo>
                <a:lnTo>
                  <a:pt x="11134917" y="0"/>
                </a:lnTo>
                <a:lnTo>
                  <a:pt x="11134917" y="6858000"/>
                </a:lnTo>
                <a:lnTo>
                  <a:pt x="8129873" y="6858000"/>
                </a:lnTo>
                <a:lnTo>
                  <a:pt x="7627977" y="6858000"/>
                </a:lnTo>
                <a:lnTo>
                  <a:pt x="7627977" y="6857419"/>
                </a:lnTo>
                <a:lnTo>
                  <a:pt x="1921931" y="6850814"/>
                </a:lnTo>
                <a:lnTo>
                  <a:pt x="0" y="5325357"/>
                </a:lnTo>
                <a:lnTo>
                  <a:pt x="838199" y="7331"/>
                </a:lnTo>
                <a:lnTo>
                  <a:pt x="7627977" y="50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52C707-F508-47B5-8864-8CC3EE0F0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025" y="0"/>
            <a:ext cx="2436813" cy="6858001"/>
            <a:chOff x="1320800" y="0"/>
            <a:chExt cx="2436813" cy="685800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066B5DD9-1C9B-4957-AF7C-8E11C7E88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8DF9D480-2CEE-4037-8C1B-638068630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EBF6F7B8-E51D-495D-B944-B8E2E84C5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43BB0F7-F9F4-4CFA-9277-2B671DC70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D51F18A6-D926-4462-B110-63097184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ED77B4F5-55D8-444A-9EFF-CAAA8CD69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74F17F-F0E3-0DBF-F749-717AF339A392}"/>
              </a:ext>
            </a:extLst>
          </p:cNvPr>
          <p:cNvSpPr txBox="1"/>
          <p:nvPr/>
        </p:nvSpPr>
        <p:spPr>
          <a:xfrm>
            <a:off x="2101032" y="1331402"/>
            <a:ext cx="9186791" cy="41919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2400" dirty="0">
              <a:latin typeface="Calibri"/>
              <a:ea typeface="Calibri"/>
              <a:cs typeface="Calibri"/>
            </a:endParaRPr>
          </a:p>
          <a:p>
            <a:pPr defTabSz="45720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</a:rPr>
              <a:t>O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desenvolvimento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deste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dispositivo</a:t>
            </a:r>
            <a:r>
              <a:rPr lang="en-US" sz="2400" dirty="0">
                <a:latin typeface="Calibri"/>
                <a:ea typeface="Calibri"/>
                <a:cs typeface="Calibri"/>
              </a:rPr>
              <a:t> de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descarregamento</a:t>
            </a:r>
            <a:r>
              <a:rPr lang="en-US" sz="2400" dirty="0">
                <a:latin typeface="Calibri"/>
                <a:ea typeface="Calibri"/>
                <a:cs typeface="Calibri"/>
              </a:rPr>
              <a:t> de bags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representa</a:t>
            </a:r>
            <a:r>
              <a:rPr lang="en-US" sz="2400" dirty="0">
                <a:latin typeface="Calibri"/>
                <a:ea typeface="Calibri"/>
                <a:cs typeface="Calibri"/>
              </a:rPr>
              <a:t> um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avanço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significativo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na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otimização</a:t>
            </a:r>
            <a:r>
              <a:rPr lang="en-US" sz="2400" dirty="0">
                <a:latin typeface="Calibri"/>
                <a:ea typeface="Calibri"/>
                <a:cs typeface="Calibri"/>
              </a:rPr>
              <a:t> do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manuseio</a:t>
            </a:r>
            <a:r>
              <a:rPr lang="en-US" sz="2400" dirty="0">
                <a:latin typeface="Calibri"/>
                <a:ea typeface="Calibri"/>
                <a:cs typeface="Calibri"/>
              </a:rPr>
              <a:t> de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materiais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recicláveis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como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plástico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papel</a:t>
            </a:r>
            <a:r>
              <a:rPr lang="en-US" sz="2400" dirty="0">
                <a:latin typeface="Calibri"/>
                <a:ea typeface="Calibri"/>
                <a:cs typeface="Calibri"/>
              </a:rPr>
              <a:t> e borracha. Essa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solução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não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apenas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melhora</a:t>
            </a:r>
            <a:r>
              <a:rPr lang="en-US" sz="2400" dirty="0">
                <a:latin typeface="Calibri"/>
                <a:ea typeface="Calibri"/>
                <a:cs typeface="Calibri"/>
              </a:rPr>
              <a:t> a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eficiência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operacional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reduzindo</a:t>
            </a:r>
            <a:r>
              <a:rPr lang="en-US" sz="2400" dirty="0">
                <a:latin typeface="Calibri"/>
                <a:ea typeface="Calibri"/>
                <a:cs typeface="Calibri"/>
              </a:rPr>
              <a:t> o tempo de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produção</a:t>
            </a:r>
            <a:r>
              <a:rPr lang="en-US" sz="2400" dirty="0">
                <a:latin typeface="Calibri"/>
                <a:ea typeface="Calibri"/>
                <a:cs typeface="Calibri"/>
              </a:rPr>
              <a:t>, mas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também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minimiza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os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riscos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ergonômicos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envolvidos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na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atividade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estando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alinhada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às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diretrizes</a:t>
            </a:r>
            <a:r>
              <a:rPr lang="en-US" sz="2400" dirty="0">
                <a:latin typeface="Calibri"/>
                <a:ea typeface="Calibri"/>
                <a:cs typeface="Calibri"/>
              </a:rPr>
              <a:t> da Norma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Regulamentadora</a:t>
            </a:r>
            <a:r>
              <a:rPr lang="en-US" sz="2400" dirty="0">
                <a:latin typeface="Calibri"/>
                <a:ea typeface="Calibri"/>
                <a:cs typeface="Calibri"/>
              </a:rPr>
              <a:t> NR-17, com a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implementação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deste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sistema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reforça</a:t>
            </a:r>
            <a:r>
              <a:rPr lang="en-US" sz="2400" dirty="0">
                <a:latin typeface="Calibri"/>
                <a:ea typeface="Calibri"/>
                <a:cs typeface="Calibri"/>
              </a:rPr>
              <a:t>-se a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importância</a:t>
            </a:r>
            <a:r>
              <a:rPr lang="en-US" sz="2400" dirty="0">
                <a:latin typeface="Calibri"/>
                <a:ea typeface="Calibri"/>
                <a:cs typeface="Calibri"/>
              </a:rPr>
              <a:t> da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inovação</a:t>
            </a:r>
            <a:r>
              <a:rPr lang="en-US" sz="2400" dirty="0">
                <a:latin typeface="Calibri"/>
                <a:ea typeface="Calibri"/>
                <a:cs typeface="Calibri"/>
              </a:rPr>
              <a:t> no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setor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promovendo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soluções</a:t>
            </a:r>
            <a:r>
              <a:rPr lang="en-US" sz="2400" dirty="0">
                <a:latin typeface="Calibri"/>
                <a:ea typeface="Calibri"/>
                <a:cs typeface="Calibri"/>
              </a:rPr>
              <a:t> que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aliam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produtividade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ergonomia</a:t>
            </a:r>
            <a:r>
              <a:rPr lang="en-US" sz="2400" dirty="0">
                <a:latin typeface="Calibri"/>
                <a:ea typeface="Calibri"/>
                <a:cs typeface="Calibri"/>
              </a:rPr>
              <a:t> e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compromisso</a:t>
            </a:r>
            <a:r>
              <a:rPr lang="en-US" sz="2400" dirty="0">
                <a:latin typeface="Calibri"/>
                <a:ea typeface="Calibri"/>
                <a:cs typeface="Calibri"/>
              </a:rPr>
              <a:t> com as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normas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vigentes</a:t>
            </a:r>
            <a:r>
              <a:rPr lang="en-US" sz="2400" dirty="0">
                <a:latin typeface="Calibri"/>
                <a:ea typeface="Calibri"/>
                <a:cs typeface="Calibri"/>
              </a:rPr>
              <a:t>. 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111A2-B16D-343C-D4EE-C190BE2E4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8350" y="5883275"/>
            <a:ext cx="44088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CF3CE-4392-A30B-8695-ACF6AB357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2656" y="5883275"/>
            <a:ext cx="1143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6383D6CD-D113-40EF-A3EF-2119BDE6B066}" type="datetime1">
              <a:rPr lang="en-US"/>
              <a:pPr defTabSz="457200">
                <a:spcAft>
                  <a:spcPts val="600"/>
                </a:spcAft>
              </a:pPr>
              <a:t>6/18/2025</a:t>
            </a:fld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745F8F-F4C5-2446-B30F-D02655ADB027}"/>
              </a:ext>
            </a:extLst>
          </p:cNvPr>
          <p:cNvSpPr txBox="1"/>
          <p:nvPr/>
        </p:nvSpPr>
        <p:spPr>
          <a:xfrm>
            <a:off x="2101969" y="476223"/>
            <a:ext cx="23680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3200" b="1" dirty="0">
                <a:solidFill>
                  <a:srgbClr val="0070C0"/>
                </a:solidFill>
                <a:latin typeface="Arial"/>
                <a:cs typeface="Arial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41028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24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5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9" name="Picture 8" descr="Mãos segurando os pulsos uma da outra e interligadas para formar um círculo">
            <a:extLst>
              <a:ext uri="{FF2B5EF4-FFF2-40B4-BE49-F238E27FC236}">
                <a16:creationId xmlns:a16="http://schemas.microsoft.com/office/drawing/2014/main" id="{5A6AF371-0E5B-54D4-BE88-EFF234F4B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95" r="33886" b="-3"/>
          <a:stretch>
            <a:fillRect/>
          </a:stretch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955D03E-5816-C911-7206-C63B2DAFB5EF}"/>
              </a:ext>
            </a:extLst>
          </p:cNvPr>
          <p:cNvSpPr txBox="1"/>
          <p:nvPr/>
        </p:nvSpPr>
        <p:spPr>
          <a:xfrm>
            <a:off x="3982126" y="609424"/>
            <a:ext cx="7659156" cy="52087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2400" dirty="0">
              <a:latin typeface="Arial"/>
              <a:cs typeface="Arial"/>
            </a:endParaRPr>
          </a:p>
          <a:p>
            <a:pPr defTabSz="45720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400" err="1">
                <a:latin typeface="Arial"/>
                <a:cs typeface="Arial"/>
              </a:rPr>
              <a:t>Agradecemos</a:t>
            </a:r>
            <a:r>
              <a:rPr lang="en-US" sz="2400">
                <a:latin typeface="Arial"/>
                <a:cs typeface="Arial"/>
              </a:rPr>
              <a:t> a Deus </a:t>
            </a:r>
            <a:r>
              <a:rPr lang="en-US" sz="2400" err="1">
                <a:latin typeface="Arial"/>
                <a:cs typeface="Arial"/>
              </a:rPr>
              <a:t>por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nos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ajudar</a:t>
            </a:r>
            <a:r>
              <a:rPr lang="en-US" sz="2400">
                <a:latin typeface="Arial"/>
                <a:cs typeface="Arial"/>
              </a:rPr>
              <a:t> a </a:t>
            </a:r>
            <a:r>
              <a:rPr lang="en-US" sz="2400" err="1">
                <a:latin typeface="Arial"/>
                <a:cs typeface="Arial"/>
              </a:rPr>
              <a:t>passar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por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todos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obstáculos</a:t>
            </a:r>
            <a:r>
              <a:rPr lang="en-US" sz="2400">
                <a:latin typeface="Arial"/>
                <a:cs typeface="Arial"/>
              </a:rPr>
              <a:t> que </a:t>
            </a:r>
            <a:r>
              <a:rPr lang="en-US" sz="2400" err="1">
                <a:latin typeface="Arial"/>
                <a:cs typeface="Arial"/>
              </a:rPr>
              <a:t>encontramos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longo</a:t>
            </a:r>
            <a:r>
              <a:rPr lang="en-US" sz="2400">
                <a:latin typeface="Arial"/>
                <a:cs typeface="Arial"/>
              </a:rPr>
              <a:t> do </a:t>
            </a:r>
            <a:r>
              <a:rPr lang="en-US" sz="2400" err="1">
                <a:latin typeface="Arial"/>
                <a:cs typeface="Arial"/>
              </a:rPr>
              <a:t>curso</a:t>
            </a:r>
            <a:r>
              <a:rPr lang="en-US" sz="2400">
                <a:latin typeface="Arial"/>
                <a:cs typeface="Arial"/>
              </a:rPr>
              <a:t>. Aos </a:t>
            </a:r>
            <a:r>
              <a:rPr lang="en-US" sz="2400" err="1">
                <a:latin typeface="Arial"/>
                <a:cs typeface="Arial"/>
              </a:rPr>
              <a:t>nossos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familiares</a:t>
            </a:r>
            <a:r>
              <a:rPr lang="en-US" sz="2400">
                <a:latin typeface="Arial"/>
                <a:cs typeface="Arial"/>
              </a:rPr>
              <a:t> e </a:t>
            </a:r>
            <a:r>
              <a:rPr lang="en-US" sz="2400" err="1">
                <a:latin typeface="Arial"/>
                <a:cs typeface="Arial"/>
              </a:rPr>
              <a:t>colegas</a:t>
            </a:r>
            <a:r>
              <a:rPr lang="en-US" sz="2400">
                <a:latin typeface="Arial"/>
                <a:cs typeface="Arial"/>
              </a:rPr>
              <a:t> de </a:t>
            </a:r>
            <a:r>
              <a:rPr lang="en-US" sz="2400" err="1">
                <a:latin typeface="Arial"/>
                <a:cs typeface="Arial"/>
              </a:rPr>
              <a:t>curso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que </a:t>
            </a:r>
            <a:r>
              <a:rPr lang="en-US" sz="2400" err="1">
                <a:latin typeface="Arial"/>
                <a:cs typeface="Arial"/>
              </a:rPr>
              <a:t>nos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apoiaram</a:t>
            </a:r>
            <a:r>
              <a:rPr lang="en-US" sz="2400">
                <a:latin typeface="Arial"/>
                <a:cs typeface="Arial"/>
              </a:rPr>
              <a:t> e </a:t>
            </a:r>
            <a:r>
              <a:rPr lang="en-US" sz="2400" err="1">
                <a:latin typeface="Arial"/>
                <a:cs typeface="Arial"/>
              </a:rPr>
              <a:t>nos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motivaram</a:t>
            </a:r>
            <a:r>
              <a:rPr lang="en-US" sz="2400">
                <a:latin typeface="Arial"/>
                <a:cs typeface="Arial"/>
              </a:rPr>
              <a:t> a </a:t>
            </a:r>
            <a:r>
              <a:rPr lang="en-US" sz="2400" err="1">
                <a:latin typeface="Arial"/>
                <a:cs typeface="Arial"/>
              </a:rPr>
              <a:t>ter</a:t>
            </a:r>
            <a:r>
              <a:rPr lang="en-US" sz="2400">
                <a:latin typeface="Arial"/>
                <a:cs typeface="Arial"/>
              </a:rPr>
              <a:t> total </a:t>
            </a:r>
            <a:r>
              <a:rPr lang="en-US" sz="2400" err="1">
                <a:latin typeface="Arial"/>
                <a:cs typeface="Arial"/>
              </a:rPr>
              <a:t>dedicação</a:t>
            </a:r>
            <a:r>
              <a:rPr lang="en-US" sz="2400">
                <a:latin typeface="Arial"/>
                <a:cs typeface="Arial"/>
              </a:rPr>
              <a:t> e </a:t>
            </a:r>
            <a:r>
              <a:rPr lang="en-US" sz="2400" err="1">
                <a:latin typeface="Arial"/>
                <a:cs typeface="Arial"/>
              </a:rPr>
              <a:t>desenvolvimento</a:t>
            </a:r>
            <a:r>
              <a:rPr lang="en-US" sz="2400">
                <a:latin typeface="Arial"/>
                <a:cs typeface="Arial"/>
              </a:rPr>
              <a:t> no </a:t>
            </a:r>
            <a:r>
              <a:rPr lang="en-US" sz="2400" err="1">
                <a:latin typeface="Arial"/>
                <a:cs typeface="Arial"/>
              </a:rPr>
              <a:t>nosso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trabalho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de TCC. </a:t>
            </a:r>
            <a:r>
              <a:rPr lang="en-US" sz="2400" err="1">
                <a:latin typeface="Arial"/>
                <a:cs typeface="Arial"/>
              </a:rPr>
              <a:t>Queremos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agradecer</a:t>
            </a:r>
            <a:r>
              <a:rPr lang="en-US" sz="2400">
                <a:latin typeface="Arial"/>
                <a:cs typeface="Arial"/>
              </a:rPr>
              <a:t> a </a:t>
            </a:r>
            <a:r>
              <a:rPr lang="en-US" sz="2400" err="1">
                <a:latin typeface="Arial"/>
                <a:cs typeface="Arial"/>
              </a:rPr>
              <a:t>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todos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professores</a:t>
            </a:r>
            <a:r>
              <a:rPr lang="en-US" sz="2400">
                <a:latin typeface="Arial"/>
                <a:cs typeface="Arial"/>
              </a:rPr>
              <a:t> do </a:t>
            </a:r>
            <a:r>
              <a:rPr lang="en-US" sz="2400" err="1">
                <a:latin typeface="Arial"/>
                <a:cs typeface="Arial"/>
              </a:rPr>
              <a:t>curso</a:t>
            </a:r>
            <a:r>
              <a:rPr lang="en-US" sz="2400">
                <a:latin typeface="Arial"/>
                <a:cs typeface="Arial"/>
              </a:rPr>
              <a:t> Técnico </a:t>
            </a:r>
            <a:r>
              <a:rPr lang="en-US" sz="2400" err="1">
                <a:latin typeface="Arial"/>
                <a:cs typeface="Arial"/>
              </a:rPr>
              <a:t>em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Mecânica</a:t>
            </a:r>
            <a:r>
              <a:rPr lang="en-US" sz="2400">
                <a:latin typeface="Arial"/>
                <a:cs typeface="Arial"/>
              </a:rPr>
              <a:t>, pela </a:t>
            </a:r>
            <a:r>
              <a:rPr lang="en-US" sz="2400" err="1">
                <a:latin typeface="Arial"/>
                <a:cs typeface="Arial"/>
              </a:rPr>
              <a:t>elevada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qualidade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no </a:t>
            </a:r>
            <a:r>
              <a:rPr lang="en-US" sz="2400" err="1">
                <a:latin typeface="Arial"/>
                <a:cs typeface="Arial"/>
              </a:rPr>
              <a:t>ensino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oferecido</a:t>
            </a:r>
            <a:r>
              <a:rPr lang="en-US" sz="2400">
                <a:latin typeface="Arial"/>
                <a:cs typeface="Arial"/>
              </a:rPr>
              <a:t> que com </a:t>
            </a:r>
            <a:r>
              <a:rPr lang="en-US" sz="2400" err="1">
                <a:latin typeface="Arial"/>
                <a:cs typeface="Arial"/>
              </a:rPr>
              <a:t>empenho</a:t>
            </a:r>
            <a:r>
              <a:rPr lang="en-US" sz="2400">
                <a:latin typeface="Arial"/>
                <a:cs typeface="Arial"/>
              </a:rPr>
              <a:t> se </a:t>
            </a:r>
            <a:r>
              <a:rPr lang="en-US" sz="2400" err="1">
                <a:latin typeface="Arial"/>
                <a:cs typeface="Arial"/>
              </a:rPr>
              <a:t>dedicam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a </a:t>
            </a:r>
            <a:r>
              <a:rPr lang="en-US" sz="2400" err="1">
                <a:latin typeface="Arial"/>
                <a:cs typeface="Arial"/>
              </a:rPr>
              <a:t>arte</a:t>
            </a:r>
            <a:r>
              <a:rPr lang="en-US" sz="2400">
                <a:latin typeface="Arial"/>
                <a:cs typeface="Arial"/>
              </a:rPr>
              <a:t> de </a:t>
            </a:r>
            <a:r>
              <a:rPr lang="en-US" sz="2400" err="1">
                <a:latin typeface="Arial"/>
                <a:cs typeface="Arial"/>
              </a:rPr>
              <a:t>ensinar</a:t>
            </a:r>
            <a:endParaRPr lang="en-US" sz="2400">
              <a:latin typeface="Arial"/>
              <a:cs typeface="Arial"/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1B915-F57B-DF70-9668-8BCD0900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8625" y="5883275"/>
            <a:ext cx="52863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D0695-9CD3-B343-E382-9FF84856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2656" y="5883275"/>
            <a:ext cx="1143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DE0F7D-44FF-49F6-A03C-465299A4E78A}" type="datetime1">
              <a:rPr lang="en-US"/>
              <a:pPr>
                <a:spcAft>
                  <a:spcPts val="600"/>
                </a:spcAft>
              </a:pPr>
              <a:t>6/18/2025</a:t>
            </a:fld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2516EF-1FF0-79DB-92F1-5726BDA91891}"/>
              </a:ext>
            </a:extLst>
          </p:cNvPr>
          <p:cNvSpPr txBox="1"/>
          <p:nvPr/>
        </p:nvSpPr>
        <p:spPr>
          <a:xfrm>
            <a:off x="1682749" y="1217083"/>
            <a:ext cx="9662583" cy="4624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818AA2-7D9B-2230-6E3A-5E2F20A51182}"/>
              </a:ext>
            </a:extLst>
          </p:cNvPr>
          <p:cNvSpPr txBox="1"/>
          <p:nvPr/>
        </p:nvSpPr>
        <p:spPr>
          <a:xfrm>
            <a:off x="1746250" y="1015999"/>
            <a:ext cx="8752416" cy="48683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9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6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no interior, pequeno, mesa, quarto&#10;&#10;O conteúdo gerado por IA pode estar incorreto.">
            <a:extLst>
              <a:ext uri="{FF2B5EF4-FFF2-40B4-BE49-F238E27FC236}">
                <a16:creationId xmlns:a16="http://schemas.microsoft.com/office/drawing/2014/main" id="{535F947B-0699-A616-5B96-DD401ADD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4" r="-2" b="24506"/>
          <a:stretch>
            <a:fillRect/>
          </a:stretch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5" name="Group 28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F9D971-BD78-F7D1-CEAC-A96B266A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8" y="1073989"/>
            <a:ext cx="6209585" cy="17525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/>
                <a:cs typeface="Arial"/>
              </a:rPr>
              <a:t>DESCOMPACTADOR DE BIG BAG </a:t>
            </a:r>
            <a:endParaRPr lang="pt-BR" sz="3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1F421-7AE0-3B45-35E3-DE8B1FB13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3730924"/>
            <a:ext cx="4498680" cy="3124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 err="1">
                <a:latin typeface="Calibri"/>
                <a:ea typeface="Calibri"/>
                <a:cs typeface="Arial"/>
              </a:rPr>
              <a:t>Trabalho</a:t>
            </a:r>
            <a:r>
              <a:rPr lang="en-US" sz="2200" dirty="0">
                <a:latin typeface="Calibri"/>
                <a:ea typeface="Calibri"/>
                <a:cs typeface="Arial"/>
              </a:rPr>
              <a:t> de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Conclusão</a:t>
            </a:r>
            <a:r>
              <a:rPr lang="en-US" sz="2200" dirty="0">
                <a:latin typeface="Calibri"/>
                <a:ea typeface="Calibri"/>
                <a:cs typeface="Arial"/>
              </a:rPr>
              <a:t> de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Curso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apresentado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ao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Curso</a:t>
            </a:r>
            <a:r>
              <a:rPr lang="en-US" sz="2200" dirty="0">
                <a:latin typeface="Calibri"/>
                <a:ea typeface="Calibri"/>
                <a:cs typeface="Arial"/>
              </a:rPr>
              <a:t> Técnico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em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mecânica</a:t>
            </a:r>
            <a:r>
              <a:rPr lang="en-US" sz="2200" dirty="0">
                <a:latin typeface="Calibri"/>
                <a:ea typeface="Calibri"/>
                <a:cs typeface="Arial"/>
              </a:rPr>
              <a:t> industrial Santo André – SP da Etec Júlio de Mesquita,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orientado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pelo</a:t>
            </a:r>
            <a:r>
              <a:rPr lang="en-US" sz="2200" dirty="0">
                <a:latin typeface="Calibri"/>
                <a:ea typeface="Calibri"/>
                <a:cs typeface="Arial"/>
              </a:rPr>
              <a:t> Prof. Rinaldo Ferreira Martins,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como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requisito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parcial</a:t>
            </a:r>
            <a:r>
              <a:rPr lang="en-US" sz="2200" dirty="0">
                <a:latin typeface="Calibri"/>
                <a:ea typeface="Calibri"/>
                <a:cs typeface="Arial"/>
              </a:rPr>
              <a:t> para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obtenção</a:t>
            </a:r>
            <a:r>
              <a:rPr lang="en-US" sz="2200" dirty="0">
                <a:latin typeface="Calibri"/>
                <a:ea typeface="Calibri"/>
                <a:cs typeface="Arial"/>
              </a:rPr>
              <a:t> do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título</a:t>
            </a:r>
            <a:r>
              <a:rPr lang="en-US" sz="2200" dirty="0">
                <a:latin typeface="Calibri"/>
                <a:ea typeface="Calibri"/>
                <a:cs typeface="Arial"/>
              </a:rPr>
              <a:t> de Técnico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em</a:t>
            </a:r>
            <a:r>
              <a:rPr lang="en-US" sz="2200" dirty="0">
                <a:latin typeface="Calibri"/>
                <a:ea typeface="Calibri"/>
                <a:cs typeface="Arial"/>
              </a:rPr>
              <a:t> </a:t>
            </a:r>
            <a:r>
              <a:rPr lang="en-US" sz="2200" dirty="0" err="1">
                <a:latin typeface="Calibri"/>
                <a:ea typeface="Calibri"/>
                <a:cs typeface="Arial"/>
              </a:rPr>
              <a:t>Mecânica</a:t>
            </a:r>
            <a:r>
              <a:rPr lang="en-US" sz="2200" dirty="0">
                <a:latin typeface="Calibri"/>
                <a:ea typeface="Calibri"/>
                <a:cs typeface="Arial"/>
              </a:rPr>
              <a:t>.</a:t>
            </a:r>
            <a:r>
              <a:rPr lang="en-US" sz="2200" dirty="0">
                <a:latin typeface="Arial"/>
                <a:cs typeface="Arial"/>
              </a:rPr>
              <a:t> </a:t>
            </a:r>
            <a:endParaRPr lang="pt-BR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2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9506C-6CF6-C7E3-B475-F4A3EE0F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84D1-9E2B-47E0-8FDE-D31F6946B1FD}" type="datetime1">
              <a:t>18/06/2025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3007E-7B7B-469B-1269-8037FF87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A34A4-71B0-1E96-5243-14D2EBDB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EBEE-A52C-42A8-AB3E-C6D140170857}" type="slidenum">
              <a:rPr lang="en-US" dirty="0"/>
              <a:t>4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CF9DA3-32F1-F234-08E1-859ED7A56095}"/>
              </a:ext>
            </a:extLst>
          </p:cNvPr>
          <p:cNvSpPr txBox="1"/>
          <p:nvPr/>
        </p:nvSpPr>
        <p:spPr>
          <a:xfrm>
            <a:off x="963636" y="2848329"/>
            <a:ext cx="496956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u="sng" dirty="0">
                <a:solidFill>
                  <a:srgbClr val="0070C0"/>
                </a:solidFill>
                <a:latin typeface="Arial"/>
                <a:ea typeface="+mn-lt"/>
                <a:cs typeface="+mn-lt"/>
              </a:rPr>
              <a:t>Antes da instalação do dispositivo</a:t>
            </a:r>
            <a:endParaRPr lang="pt-BR" sz="3200" b="1" u="sng" dirty="0">
              <a:solidFill>
                <a:srgbClr val="0070C0"/>
              </a:solidFill>
            </a:endParaRPr>
          </a:p>
        </p:txBody>
      </p:sp>
      <p:pic>
        <p:nvPicPr>
          <p:cNvPr id="5" name="WhatsApp Video 2025-06-09 at 21.30.54">
            <a:hlinkClick r:id="" action="ppaction://media"/>
            <a:extLst>
              <a:ext uri="{FF2B5EF4-FFF2-40B4-BE49-F238E27FC236}">
                <a16:creationId xmlns:a16="http://schemas.microsoft.com/office/drawing/2014/main" id="{979AE2CF-61AF-F029-49C1-F0EE5A65F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685800"/>
            <a:ext cx="5461000" cy="55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no interior, quarto, vivendo, edifício&#10;&#10;O conteúdo gerado por IA pode estar incorreto.">
            <a:extLst>
              <a:ext uri="{FF2B5EF4-FFF2-40B4-BE49-F238E27FC236}">
                <a16:creationId xmlns:a16="http://schemas.microsoft.com/office/drawing/2014/main" id="{0886615A-F720-2127-0E72-CA3BFAC8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36" r="2" b="2"/>
          <a:stretch>
            <a:fillRect/>
          </a:stretch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DAC00E2E-C97F-CF7E-594F-E75C5B2FAAC4}"/>
              </a:ext>
            </a:extLst>
          </p:cNvPr>
          <p:cNvSpPr txBox="1"/>
          <p:nvPr/>
        </p:nvSpPr>
        <p:spPr>
          <a:xfrm>
            <a:off x="972080" y="685800"/>
            <a:ext cx="5260680" cy="17525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3175" cmpd="sng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INTRODUÇÃO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41650A-DCF3-8FC2-FAE0-9FE1BB2B3F9E}"/>
              </a:ext>
            </a:extLst>
          </p:cNvPr>
          <p:cNvSpPr txBox="1"/>
          <p:nvPr/>
        </p:nvSpPr>
        <p:spPr>
          <a:xfrm>
            <a:off x="643468" y="2666999"/>
            <a:ext cx="5260680" cy="31242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000"/>
              <a:t>O Dispositivo Descompactador de Big Bag, foi projetado para ser utilizado em empresas cujo trabalho está primariamente voltado a descompactar materiais recicláveis aglomerados e compactados como, plásticos, papéis, borrachas e materiais semelhantes comummente utilizados em empresas de recicláveis.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998F4-1F12-115C-F8B4-229A7AEA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2080" y="5883275"/>
            <a:ext cx="54908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92CB95-F1C7-A11F-B402-7204F8F7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2656" y="5883275"/>
            <a:ext cx="1143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421057-EAA9-4192-AF77-50F628D53F21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6/18/2025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52A2A-E55E-2D23-A323-22234023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45A3-D8DB-4B54-BF44-6908D2D17B21}" type="datetime1">
              <a:t>18/06/2025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DDAFC-9CB9-6830-90EE-6CFF527E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5" name="Imagem 4" descr="Gráfico, Gráfico de dispersão">
            <a:extLst>
              <a:ext uri="{FF2B5EF4-FFF2-40B4-BE49-F238E27FC236}">
                <a16:creationId xmlns:a16="http://schemas.microsoft.com/office/drawing/2014/main" id="{03A93548-7119-05F1-33D0-C0356626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92" y="706191"/>
            <a:ext cx="11058770" cy="594666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3CFFC35-70AA-5A2D-FEA3-8ECB60B71A90}"/>
              </a:ext>
            </a:extLst>
          </p:cNvPr>
          <p:cNvSpPr txBox="1"/>
          <p:nvPr/>
        </p:nvSpPr>
        <p:spPr>
          <a:xfrm>
            <a:off x="3571158" y="116624"/>
            <a:ext cx="46430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err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Grafico</a:t>
            </a:r>
            <a:r>
              <a:rPr lang="pt-BR" sz="3200" b="1" dirty="0">
                <a:solidFill>
                  <a:srgbClr val="0070C0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pt-BR" sz="3200" b="1" err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Gantt</a:t>
            </a:r>
            <a:endParaRPr lang="pt-BR" sz="3200" b="1" err="1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9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35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03B12828-5427-54DA-9591-1BFCE38E5A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</a:blip>
          <a:srcRect t="5050" b="10681"/>
          <a:stretch>
            <a:fillRect/>
          </a:stretch>
        </p:blipFill>
        <p:spPr>
          <a:xfrm>
            <a:off x="17752" y="11916"/>
            <a:ext cx="12191980" cy="6857990"/>
          </a:xfrm>
          <a:prstGeom prst="rect">
            <a:avLst/>
          </a:prstGeom>
        </p:spPr>
      </p:pic>
      <p:grpSp>
        <p:nvGrpSpPr>
          <p:cNvPr id="70" name="Group 43">
            <a:extLst>
              <a:ext uri="{FF2B5EF4-FFF2-40B4-BE49-F238E27FC236}">
                <a16:creationId xmlns:a16="http://schemas.microsoft.com/office/drawing/2014/main" id="{CE44BAAA-0355-4DE7-A0FE-B7F21F18A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881F11E1-3B50-4A51-992E-148EA526F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10E700E6-F178-46CD-A8F7-C7105888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76DA14BF-8092-436D-9DA3-C6E098F98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97EEEB8A-6EE6-421C-BF9F-D7AC6A4E3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0910DC29-86B5-4496-8762-C0124016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4F0484A8-90CF-4948-A538-103F963D2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EECF7-17E3-473E-FE41-8FEE2524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6B877-AFE5-BCB2-CF21-ABABBDB0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2656" y="5883275"/>
            <a:ext cx="1143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8D20C0-8FC5-4A2F-896C-AEF1D113E1A2}" type="datetime1">
              <a:rPr lang="en-US"/>
              <a:pPr>
                <a:spcAft>
                  <a:spcPts val="600"/>
                </a:spcAft>
              </a:pPr>
              <a:t>6/18/2025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9FA10-5BC5-4CF1-E41E-9E757EC7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96A61CA-0502-4EE4-9724-96EA822543E5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5" name="Imagem 54" descr="Ícone&#10;&#10;O conteúdo gerado por IA pode estar incorreto.">
            <a:extLst>
              <a:ext uri="{FF2B5EF4-FFF2-40B4-BE49-F238E27FC236}">
                <a16:creationId xmlns:a16="http://schemas.microsoft.com/office/drawing/2014/main" id="{99F638C3-4B28-A5EC-B012-03E3D9FA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142" y="1131050"/>
            <a:ext cx="1485720" cy="1476016"/>
          </a:xfrm>
          <a:prstGeom prst="rect">
            <a:avLst/>
          </a:prstGeom>
        </p:spPr>
      </p:pic>
      <p:pic>
        <p:nvPicPr>
          <p:cNvPr id="56" name="Imagem 55" descr="Reciclar E Lixo Símbolo De Cor Verde PNG , Reciclar E Lixo Cor Verde,  Reciclar E Lixo, Cesto De Lixo Imagem PNG e PSD Para Download Gratuito">
            <a:extLst>
              <a:ext uri="{FF2B5EF4-FFF2-40B4-BE49-F238E27FC236}">
                <a16:creationId xmlns:a16="http://schemas.microsoft.com/office/drawing/2014/main" id="{CDFB2586-F811-66FD-7420-12600E9DE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7736" y="884208"/>
            <a:ext cx="1610265" cy="1610265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A860F134-97A5-25BA-E0FE-492633A46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675" y="812051"/>
            <a:ext cx="3414085" cy="1869597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E5DAE8D0-0FC3-1CC2-7A30-1011EABE12CC}"/>
              </a:ext>
            </a:extLst>
          </p:cNvPr>
          <p:cNvSpPr txBox="1"/>
          <p:nvPr/>
        </p:nvSpPr>
        <p:spPr>
          <a:xfrm>
            <a:off x="1370715" y="2695643"/>
            <a:ext cx="182592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</a:rPr>
              <a:t>OBJETIVOS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6F0D562F-D775-D5F2-DA19-73611FB0178F}"/>
              </a:ext>
            </a:extLst>
          </p:cNvPr>
          <p:cNvSpPr txBox="1"/>
          <p:nvPr/>
        </p:nvSpPr>
        <p:spPr>
          <a:xfrm>
            <a:off x="3833004" y="2912852"/>
            <a:ext cx="295886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Arial"/>
              </a:rPr>
              <a:t>Este </a:t>
            </a:r>
            <a:r>
              <a:rPr lang="en-US" sz="2000" err="1">
                <a:latin typeface="Calibri"/>
                <a:ea typeface="Calibri"/>
                <a:cs typeface="Arial"/>
              </a:rPr>
              <a:t>dispositivo</a:t>
            </a:r>
            <a:r>
              <a:rPr lang="en-US" sz="2000" dirty="0">
                <a:latin typeface="Calibri"/>
                <a:ea typeface="Calibri"/>
                <a:cs typeface="Arial"/>
              </a:rPr>
              <a:t> </a:t>
            </a:r>
            <a:r>
              <a:rPr lang="en-US" sz="2000" err="1">
                <a:latin typeface="Calibri"/>
                <a:ea typeface="Calibri"/>
                <a:cs typeface="Arial"/>
              </a:rPr>
              <a:t>permite</a:t>
            </a:r>
            <a:r>
              <a:rPr lang="en-US" sz="2000" dirty="0">
                <a:latin typeface="Calibri"/>
                <a:ea typeface="Calibri"/>
                <a:cs typeface="Arial"/>
              </a:rPr>
              <a:t> </a:t>
            </a:r>
            <a:r>
              <a:rPr lang="en-US" sz="2000" err="1">
                <a:latin typeface="Calibri"/>
                <a:ea typeface="Calibri"/>
                <a:cs typeface="Arial"/>
              </a:rPr>
              <a:t>descarregar</a:t>
            </a:r>
            <a:r>
              <a:rPr lang="en-US" sz="2000" dirty="0">
                <a:latin typeface="Calibri"/>
                <a:ea typeface="Calibri"/>
                <a:cs typeface="Arial"/>
              </a:rPr>
              <a:t> bags, de </a:t>
            </a:r>
            <a:r>
              <a:rPr lang="en-US" sz="2000" err="1">
                <a:latin typeface="Calibri"/>
                <a:ea typeface="Calibri"/>
                <a:cs typeface="Arial"/>
              </a:rPr>
              <a:t>materiais</a:t>
            </a:r>
            <a:r>
              <a:rPr lang="en-US" sz="2000" dirty="0">
                <a:latin typeface="Calibri"/>
                <a:ea typeface="Calibri"/>
                <a:cs typeface="Arial"/>
              </a:rPr>
              <a:t> </a:t>
            </a:r>
            <a:r>
              <a:rPr lang="en-US" sz="2000" err="1">
                <a:latin typeface="Calibri"/>
                <a:ea typeface="Calibri"/>
                <a:cs typeface="Arial"/>
              </a:rPr>
              <a:t>recicláveis</a:t>
            </a:r>
            <a:r>
              <a:rPr lang="en-US" sz="2000" dirty="0">
                <a:latin typeface="Calibri"/>
                <a:ea typeface="Calibri"/>
                <a:cs typeface="Arial"/>
              </a:rPr>
              <a:t> tais </a:t>
            </a:r>
            <a:r>
              <a:rPr lang="en-US" sz="2000" err="1">
                <a:latin typeface="Calibri"/>
                <a:ea typeface="Calibri"/>
                <a:cs typeface="Arial"/>
              </a:rPr>
              <a:t>como</a:t>
            </a:r>
            <a:r>
              <a:rPr lang="en-US" sz="2000" dirty="0">
                <a:latin typeface="Calibri"/>
                <a:ea typeface="Calibri"/>
                <a:cs typeface="Arial"/>
              </a:rPr>
              <a:t>, </a:t>
            </a:r>
            <a:r>
              <a:rPr lang="en-US" sz="2000" err="1">
                <a:latin typeface="Calibri"/>
                <a:ea typeface="Calibri"/>
                <a:cs typeface="Arial"/>
              </a:rPr>
              <a:t>plástico</a:t>
            </a:r>
            <a:r>
              <a:rPr lang="en-US" sz="2000" dirty="0">
                <a:latin typeface="Calibri"/>
                <a:ea typeface="Calibri"/>
                <a:cs typeface="Arial"/>
              </a:rPr>
              <a:t>, </a:t>
            </a:r>
            <a:r>
              <a:rPr lang="en-US" sz="2000" err="1">
                <a:latin typeface="Calibri"/>
                <a:ea typeface="Calibri"/>
                <a:cs typeface="Arial"/>
              </a:rPr>
              <a:t>papel</a:t>
            </a:r>
            <a:r>
              <a:rPr lang="en-US" sz="2000" dirty="0">
                <a:latin typeface="Calibri"/>
                <a:ea typeface="Calibri"/>
                <a:cs typeface="Arial"/>
              </a:rPr>
              <a:t> e borracha. Tendo </a:t>
            </a:r>
            <a:r>
              <a:rPr lang="en-US" sz="2000" err="1">
                <a:latin typeface="Calibri"/>
                <a:ea typeface="Calibri"/>
                <a:cs typeface="Arial"/>
              </a:rPr>
              <a:t>como</a:t>
            </a:r>
            <a:r>
              <a:rPr lang="en-US" sz="2000" dirty="0">
                <a:latin typeface="Calibri"/>
                <a:ea typeface="Calibri"/>
                <a:cs typeface="Arial"/>
              </a:rPr>
              <a:t> base um </a:t>
            </a:r>
            <a:r>
              <a:rPr lang="en-US" sz="2000" err="1">
                <a:latin typeface="Calibri"/>
                <a:ea typeface="Calibri"/>
                <a:cs typeface="Arial"/>
              </a:rPr>
              <a:t>atuador</a:t>
            </a:r>
            <a:r>
              <a:rPr lang="en-US" sz="2000" dirty="0">
                <a:latin typeface="Calibri"/>
                <a:ea typeface="Calibri"/>
                <a:cs typeface="Arial"/>
              </a:rPr>
              <a:t> e um </a:t>
            </a:r>
            <a:r>
              <a:rPr lang="en-US" sz="2000" err="1">
                <a:latin typeface="Calibri"/>
                <a:ea typeface="Calibri"/>
                <a:cs typeface="Arial"/>
              </a:rPr>
              <a:t>vibrador</a:t>
            </a:r>
            <a:r>
              <a:rPr lang="en-US" sz="2000" dirty="0">
                <a:latin typeface="Calibri"/>
                <a:ea typeface="Calibri"/>
                <a:cs typeface="Arial"/>
              </a:rPr>
              <a:t> </a:t>
            </a:r>
            <a:r>
              <a:rPr lang="en-US" sz="2000" err="1">
                <a:latin typeface="Calibri"/>
                <a:ea typeface="Calibri"/>
                <a:cs typeface="Arial"/>
              </a:rPr>
              <a:t>pneumático</a:t>
            </a:r>
            <a:r>
              <a:rPr lang="en-US" sz="2000" dirty="0">
                <a:latin typeface="Calibri"/>
                <a:ea typeface="Calibri"/>
                <a:cs typeface="Arial"/>
              </a:rPr>
              <a:t>, </a:t>
            </a:r>
            <a:r>
              <a:rPr lang="en-US" sz="2000" err="1">
                <a:latin typeface="Calibri"/>
                <a:ea typeface="Calibri"/>
                <a:cs typeface="Arial"/>
              </a:rPr>
              <a:t>uma</a:t>
            </a:r>
            <a:r>
              <a:rPr lang="en-US" sz="2000" dirty="0">
                <a:latin typeface="Calibri"/>
                <a:ea typeface="Calibri"/>
                <a:cs typeface="Arial"/>
              </a:rPr>
              <a:t> </a:t>
            </a:r>
            <a:r>
              <a:rPr lang="en-US" sz="2000" err="1">
                <a:latin typeface="Calibri"/>
                <a:ea typeface="Calibri"/>
                <a:cs typeface="Arial"/>
              </a:rPr>
              <a:t>válvula</a:t>
            </a:r>
            <a:r>
              <a:rPr lang="en-US" sz="2000" dirty="0">
                <a:latin typeface="Calibri"/>
                <a:ea typeface="Calibri"/>
                <a:cs typeface="Arial"/>
              </a:rPr>
              <a:t> de duas </a:t>
            </a:r>
            <a:r>
              <a:rPr lang="en-US" sz="2000" err="1">
                <a:latin typeface="Calibri"/>
                <a:ea typeface="Calibri"/>
                <a:cs typeface="Arial"/>
              </a:rPr>
              <a:t>posições</a:t>
            </a:r>
            <a:r>
              <a:rPr lang="en-US" sz="2000" dirty="0">
                <a:latin typeface="Calibri"/>
                <a:ea typeface="Calibri"/>
                <a:cs typeface="Arial"/>
              </a:rPr>
              <a:t> com </a:t>
            </a:r>
            <a:r>
              <a:rPr lang="en-US" sz="2000" err="1">
                <a:latin typeface="Calibri"/>
                <a:ea typeface="Calibri"/>
                <a:cs typeface="Arial"/>
              </a:rPr>
              <a:t>acionamento</a:t>
            </a:r>
            <a:r>
              <a:rPr lang="en-US" sz="2000" dirty="0">
                <a:latin typeface="Calibri"/>
                <a:ea typeface="Calibri"/>
                <a:cs typeface="Arial"/>
              </a:rPr>
              <a:t> manual. ​</a:t>
            </a:r>
            <a:endParaRPr lang="pt-BR" sz="2000">
              <a:latin typeface="Calibri"/>
              <a:ea typeface="Calibri"/>
              <a:cs typeface="Calibri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90107138-56E0-89B5-7EBD-470E1E32A43E}"/>
              </a:ext>
            </a:extLst>
          </p:cNvPr>
          <p:cNvSpPr txBox="1"/>
          <p:nvPr/>
        </p:nvSpPr>
        <p:spPr>
          <a:xfrm>
            <a:off x="7238013" y="2888059"/>
            <a:ext cx="3892944" cy="4170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000" dirty="0" err="1">
                <a:latin typeface="Calibri"/>
                <a:ea typeface="Calibri"/>
                <a:cs typeface="Calibri"/>
              </a:rPr>
              <a:t>Princípio</a:t>
            </a:r>
            <a:r>
              <a:rPr lang="en-US" sz="2000" dirty="0">
                <a:latin typeface="Calibri"/>
                <a:ea typeface="Calibri"/>
                <a:cs typeface="Calibri"/>
              </a:rPr>
              <a:t> de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funcionamento</a:t>
            </a:r>
            <a:r>
              <a:rPr lang="en-US" sz="2000" dirty="0">
                <a:latin typeface="Calibri"/>
                <a:ea typeface="Calibri"/>
                <a:cs typeface="Calibri"/>
              </a:rPr>
              <a:t>: Quando o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atuador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avança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também</a:t>
            </a:r>
            <a:r>
              <a:rPr lang="en-US" sz="2000" dirty="0">
                <a:latin typeface="Calibri"/>
                <a:ea typeface="Calibri"/>
                <a:cs typeface="Calibri"/>
              </a:rPr>
              <a:t> é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acionado</a:t>
            </a:r>
            <a:r>
              <a:rPr lang="en-US" sz="2000" dirty="0">
                <a:latin typeface="Calibri"/>
                <a:ea typeface="Calibri"/>
                <a:cs typeface="Calibri"/>
              </a:rPr>
              <a:t> o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vibrador</a:t>
            </a:r>
            <a:r>
              <a:rPr lang="en-US" sz="2000" dirty="0">
                <a:latin typeface="Calibri"/>
                <a:ea typeface="Calibri"/>
                <a:cs typeface="Calibri"/>
              </a:rPr>
              <a:t>, com a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pressão</a:t>
            </a:r>
            <a:r>
              <a:rPr lang="en-US" sz="2000" dirty="0">
                <a:latin typeface="Calibri"/>
                <a:ea typeface="Calibri"/>
                <a:cs typeface="Calibri"/>
              </a:rPr>
              <a:t> e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vibração</a:t>
            </a:r>
            <a:r>
              <a:rPr lang="en-US" sz="2000" dirty="0">
                <a:latin typeface="Calibri"/>
                <a:ea typeface="Calibri"/>
                <a:cs typeface="Calibri"/>
              </a:rPr>
              <a:t> o material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compactado</a:t>
            </a:r>
            <a:r>
              <a:rPr lang="en-US" sz="2000" dirty="0">
                <a:latin typeface="Calibri"/>
                <a:ea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passa</a:t>
            </a:r>
            <a:r>
              <a:rPr lang="en-US" sz="2000" dirty="0">
                <a:latin typeface="Calibri"/>
                <a:ea typeface="Calibri"/>
                <a:cs typeface="Calibri"/>
              </a:rPr>
              <a:t> a se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desprender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proporcionando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maior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fluidez</a:t>
            </a:r>
            <a:r>
              <a:rPr lang="en-US" sz="2000" dirty="0">
                <a:latin typeface="Calibri"/>
                <a:ea typeface="Calibri"/>
                <a:cs typeface="Calibri"/>
              </a:rPr>
              <a:t> do material,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melhorando</a:t>
            </a:r>
            <a:r>
              <a:rPr lang="en-US" sz="2000" dirty="0">
                <a:latin typeface="Calibri"/>
                <a:ea typeface="Calibri"/>
                <a:cs typeface="Calibri"/>
              </a:rPr>
              <a:t> tempo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na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produção</a:t>
            </a:r>
            <a:r>
              <a:rPr lang="en-US" sz="2000" dirty="0">
                <a:latin typeface="Calibri"/>
                <a:ea typeface="Calibri"/>
                <a:cs typeface="Calibri"/>
              </a:rPr>
              <a:t> e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tornando</a:t>
            </a:r>
            <a:r>
              <a:rPr lang="en-US" sz="2000" dirty="0">
                <a:latin typeface="Calibri"/>
                <a:ea typeface="Calibri"/>
                <a:cs typeface="Calibri"/>
              </a:rPr>
              <a:t> o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processo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muito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mais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seguro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eliminando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os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riscos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ergonômicos</a:t>
            </a:r>
            <a:r>
              <a:rPr lang="en-US" sz="2000" dirty="0">
                <a:latin typeface="Calibri"/>
                <a:ea typeface="Calibri"/>
                <a:cs typeface="Calibri"/>
              </a:rPr>
              <a:t> no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processo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conforme</a:t>
            </a:r>
            <a:r>
              <a:rPr lang="en-US" sz="2000" dirty="0">
                <a:latin typeface="Calibri"/>
                <a:ea typeface="Calibri"/>
                <a:cs typeface="Calibri"/>
              </a:rPr>
              <a:t> NR-17. </a:t>
            </a:r>
          </a:p>
          <a:p>
            <a:pPr algn="l"/>
            <a:endParaRPr lang="pt-BR" sz="2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5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29D6312-DEC6-55D0-915D-93542439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1-Base de Estrutura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175267-E6D3-79CB-53A0-407BA20066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12A28B2-C074-3294-A5F0-C558EA8093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5EE18-9D7A-B18B-0DC0-C7B454280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4429-C471-47E6-B7F6-3968AF721275}" type="datetime1">
              <a:rPr lang="pt-BR"/>
              <a:t>18/06/2025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6C211-C58E-BBFD-3676-0C973824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C48DEE-C6A8-CAAC-89D9-8E27D1BE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26" y="2668271"/>
            <a:ext cx="4888371" cy="313644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A67BE9-39CE-47C3-2D71-327FA50D3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583" y="2668138"/>
            <a:ext cx="4891660" cy="31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0999F-9E27-8197-B775-35A96D4D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err="1">
                <a:solidFill>
                  <a:srgbClr val="0070C0"/>
                </a:solidFill>
                <a:latin typeface="Arial"/>
                <a:cs typeface="Arial"/>
              </a:rPr>
              <a:t>Peça</a:t>
            </a: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 2 – Chapa Frontal de Estrutura</a:t>
            </a:r>
          </a:p>
        </p:txBody>
      </p:sp>
      <p:pic>
        <p:nvPicPr>
          <p:cNvPr id="9" name="Content Placeholder 8" descr="Caixa de som preta em fundo branco&#10;&#10;O conteúdo gerado por IA pode estar incorreto.">
            <a:extLst>
              <a:ext uri="{FF2B5EF4-FFF2-40B4-BE49-F238E27FC236}">
                <a16:creationId xmlns:a16="http://schemas.microsoft.com/office/drawing/2014/main" id="{0E452FAF-5D7B-1750-E269-9FCE108C37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8921" y="2681376"/>
            <a:ext cx="4397083" cy="312420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8CF9F8-928E-DD88-17F6-68164C558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64411" y="2681377"/>
            <a:ext cx="3967790" cy="3124200"/>
          </a:xfrm>
        </p:spPr>
      </p:pic>
    </p:spTree>
    <p:extLst>
      <p:ext uri="{BB962C8B-B14F-4D97-AF65-F5344CB8AC3E}">
        <p14:creationId xmlns:p14="http://schemas.microsoft.com/office/powerpoint/2010/main" val="4034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EE1DE31EB6C4992BE0353A3D00440" ma:contentTypeVersion="13" ma:contentTypeDescription="Create a new document." ma:contentTypeScope="" ma:versionID="bffdd55009e17a3db9f8fba9e0d5650b">
  <xsd:schema xmlns:xsd="http://www.w3.org/2001/XMLSchema" xmlns:xs="http://www.w3.org/2001/XMLSchema" xmlns:p="http://schemas.microsoft.com/office/2006/metadata/properties" xmlns:ns2="b6cf4dd4-5b48-4430-8e04-fe55cd8390e7" xmlns:ns3="7f65444a-1502-4129-9b77-8776a7d25186" targetNamespace="http://schemas.microsoft.com/office/2006/metadata/properties" ma:root="true" ma:fieldsID="870c1d9893eb13461c4941c6fc76c03d" ns2:_="" ns3:_="">
    <xsd:import namespace="b6cf4dd4-5b48-4430-8e04-fe55cd8390e7"/>
    <xsd:import namespace="7f65444a-1502-4129-9b77-8776a7d2518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f4dd4-5b48-4430-8e04-fe55cd8390e7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714fbfa-5ced-4307-b76a-786f22ad6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5444a-1502-4129-9b77-8776a7d251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80f6077-6390-4f5b-b308-415370b5288c}" ma:internalName="TaxCatchAll" ma:showField="CatchAllData" ma:web="7f65444a-1502-4129-9b77-8776a7d25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b6cf4dd4-5b48-4430-8e04-fe55cd8390e7" xsi:nil="true"/>
    <TaxCatchAll xmlns="7f65444a-1502-4129-9b77-8776a7d25186" xsi:nil="true"/>
    <lcf76f155ced4ddcb4097134ff3c332f xmlns="b6cf4dd4-5b48-4430-8e04-fe55cd8390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F100E3-1405-45F1-91D8-1EA4B1EC3597}"/>
</file>

<file path=customXml/itemProps2.xml><?xml version="1.0" encoding="utf-8"?>
<ds:datastoreItem xmlns:ds="http://schemas.openxmlformats.org/officeDocument/2006/customXml" ds:itemID="{C68D5D56-1E34-4657-B9D5-DB9D411DF6D2}"/>
</file>

<file path=customXml/itemProps3.xml><?xml version="1.0" encoding="utf-8"?>
<ds:datastoreItem xmlns:ds="http://schemas.openxmlformats.org/officeDocument/2006/customXml" ds:itemID="{E973544E-903E-4627-8D6A-3504CDAC0688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Parallax</vt:lpstr>
      <vt:lpstr>Curso Técnico em Mecânica Industrial  DESCOMPACTADOR DE BIG BAG  </vt:lpstr>
      <vt:lpstr>PowerPoint Presentation</vt:lpstr>
      <vt:lpstr>DESCOMPACTADOR DE BIG BAG </vt:lpstr>
      <vt:lpstr>PowerPoint Presentation</vt:lpstr>
      <vt:lpstr>PowerPoint Presentation</vt:lpstr>
      <vt:lpstr>PowerPoint Presentation</vt:lpstr>
      <vt:lpstr>PowerPoint Presentation</vt:lpstr>
      <vt:lpstr>Peça 1-Base de Estrutura</vt:lpstr>
      <vt:lpstr>Peça 2 – Chapa Frontal de Estrutura</vt:lpstr>
      <vt:lpstr>Peça 3 – Chapa Posterior da Estrutura</vt:lpstr>
      <vt:lpstr>Peça 4 – Chapa de Contato (Blunk)</vt:lpstr>
      <vt:lpstr>Peça 5 – Suporte dos Tubos</vt:lpstr>
      <vt:lpstr>Peça 6 – Tubos guias</vt:lpstr>
      <vt:lpstr>Peça 7 – Haste da Chapa de contato</vt:lpstr>
      <vt:lpstr>Peça 8 – Buchas de Fixação</vt:lpstr>
      <vt:lpstr>Peça 9 – Arruela de Apoio</vt:lpstr>
      <vt:lpstr>Buchas Igus</vt:lpstr>
      <vt:lpstr>Conjunto Montado</vt:lpstr>
      <vt:lpstr>Componentes Padrão do Dispositivo</vt:lpstr>
      <vt:lpstr>PowerPoint Presentation</vt:lpstr>
      <vt:lpstr>Monitoramento: Relato Técnico – Instalação e Testes do Dispositivo Realizamos a instalação, entretanto, identificamos um problema: ao entrar em contato com o big bag, o dispositivo provocou uma movimentação indesejada na talha de alimentação, o que resultou em um dano ao atuador pneumático.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Técnico em Mecânica Industrial DESCOMPACTADOR DE BIG BAG  </dc:title>
  <dc:creator/>
  <cp:revision>603</cp:revision>
  <dcterms:created xsi:type="dcterms:W3CDTF">2025-06-05T23:37:18Z</dcterms:created>
  <dcterms:modified xsi:type="dcterms:W3CDTF">2025-06-19T00:07:07Z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0x0101009AFEE1DE31EB6C4992BE0353A3D00440</vt:lpwstr>
  </property>
</Properties>
</file>