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260" r:id="rId7"/>
    <p:sldId id="280" r:id="rId8"/>
    <p:sldId id="282" r:id="rId9"/>
    <p:sldId id="301" r:id="rId10"/>
    <p:sldId id="303" r:id="rId11"/>
    <p:sldId id="306" r:id="rId12"/>
    <p:sldId id="271" r:id="rId13"/>
    <p:sldId id="307" r:id="rId14"/>
    <p:sldId id="290" r:id="rId15"/>
    <p:sldId id="289" r:id="rId16"/>
    <p:sldId id="293" r:id="rId17"/>
    <p:sldId id="299" r:id="rId18"/>
    <p:sldId id="300" r:id="rId19"/>
    <p:sldId id="261" r:id="rId20"/>
    <p:sldId id="265" r:id="rId21"/>
    <p:sldId id="268" r:id="rId22"/>
    <p:sldId id="269" r:id="rId23"/>
    <p:sldId id="270" r:id="rId24"/>
    <p:sldId id="278" r:id="rId25"/>
    <p:sldId id="305" r:id="rId26"/>
    <p:sldId id="285" r:id="rId27"/>
    <p:sldId id="286" r:id="rId28"/>
    <p:sldId id="284" r:id="rId29"/>
    <p:sldId id="287" r:id="rId30"/>
    <p:sldId id="292" r:id="rId31"/>
    <p:sldId id="288" r:id="rId32"/>
    <p:sldId id="291" r:id="rId33"/>
    <p:sldId id="315" r:id="rId34"/>
    <p:sldId id="313" r:id="rId35"/>
    <p:sldId id="314" r:id="rId36"/>
    <p:sldId id="316" r:id="rId37"/>
    <p:sldId id="326" r:id="rId38"/>
    <p:sldId id="309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04" r:id="rId48"/>
    <p:sldId id="312" r:id="rId49"/>
    <p:sldId id="325" r:id="rId50"/>
    <p:sldId id="308" r:id="rId51"/>
    <p:sldId id="310" r:id="rId52"/>
    <p:sldId id="311" r:id="rId53"/>
    <p:sldId id="327" r:id="rId54"/>
    <p:sldId id="279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1A638752-9182-4E25-BAA0-12C8A37905EB}">
          <p14:sldIdLst>
            <p14:sldId id="256"/>
            <p14:sldId id="258"/>
            <p14:sldId id="259"/>
            <p14:sldId id="260"/>
            <p14:sldId id="280"/>
            <p14:sldId id="282"/>
            <p14:sldId id="301"/>
            <p14:sldId id="303"/>
            <p14:sldId id="306"/>
            <p14:sldId id="271"/>
            <p14:sldId id="307"/>
            <p14:sldId id="290"/>
            <p14:sldId id="289"/>
            <p14:sldId id="293"/>
            <p14:sldId id="299"/>
            <p14:sldId id="300"/>
            <p14:sldId id="261"/>
            <p14:sldId id="265"/>
            <p14:sldId id="268"/>
            <p14:sldId id="269"/>
            <p14:sldId id="270"/>
          </p14:sldIdLst>
        </p14:section>
        <p14:section name="Seção sem Título" id="{C55CE1D1-4260-461A-AF92-5CB1E2BADACC}">
          <p14:sldIdLst>
            <p14:sldId id="278"/>
            <p14:sldId id="305"/>
            <p14:sldId id="285"/>
            <p14:sldId id="286"/>
            <p14:sldId id="284"/>
            <p14:sldId id="287"/>
            <p14:sldId id="292"/>
            <p14:sldId id="288"/>
            <p14:sldId id="291"/>
            <p14:sldId id="315"/>
            <p14:sldId id="313"/>
            <p14:sldId id="314"/>
            <p14:sldId id="316"/>
            <p14:sldId id="326"/>
            <p14:sldId id="309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04"/>
            <p14:sldId id="312"/>
            <p14:sldId id="325"/>
            <p14:sldId id="308"/>
            <p14:sldId id="310"/>
            <p14:sldId id="311"/>
            <p14:sldId id="327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pos="6504" userDrawn="1">
          <p15:clr>
            <a:srgbClr val="A4A3A4"/>
          </p15:clr>
        </p15:guide>
        <p15:guide id="2" orient="horz" pos="3696" userDrawn="1">
          <p15:clr>
            <a:srgbClr val="A4A3A4"/>
          </p15:clr>
        </p15:guide>
        <p15:guide id="3" orient="horz" pos="19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9" autoAdjust="0"/>
  </p:normalViewPr>
  <p:slideViewPr>
    <p:cSldViewPr snapToGrid="0" showGuides="1">
      <p:cViewPr varScale="1">
        <p:scale>
          <a:sx n="63" d="100"/>
          <a:sy n="63" d="100"/>
        </p:scale>
        <p:origin x="780" y="64"/>
      </p:cViewPr>
      <p:guideLst>
        <p:guide pos="6504"/>
        <p:guide orient="horz" pos="3696"/>
        <p:guide orient="horz" pos="19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6.xml"/><Relationship Id="rId26" Type="http://schemas.openxmlformats.org/officeDocument/2006/relationships/slide" Target="slides/slide23.xml"/><Relationship Id="rId18" Type="http://schemas.openxmlformats.org/officeDocument/2006/relationships/slide" Target="slides/slide15.xml"/><Relationship Id="rId13" Type="http://schemas.openxmlformats.org/officeDocument/2006/relationships/slide" Target="slides/slide10.xml"/><Relationship Id="rId55" Type="http://schemas.openxmlformats.org/officeDocument/2006/relationships/slide" Target="slides/slide52.xml"/><Relationship Id="rId50" Type="http://schemas.openxmlformats.org/officeDocument/2006/relationships/slide" Target="slides/slide47.xml"/><Relationship Id="rId47" Type="http://schemas.openxmlformats.org/officeDocument/2006/relationships/slide" Target="slides/slide44.xml"/><Relationship Id="rId42" Type="http://schemas.openxmlformats.org/officeDocument/2006/relationships/slide" Target="slides/slide39.xml"/><Relationship Id="rId34" Type="http://schemas.openxmlformats.org/officeDocument/2006/relationships/slide" Target="slides/slide3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29" Type="http://schemas.openxmlformats.org/officeDocument/2006/relationships/slide" Target="slides/slide26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58" Type="http://schemas.openxmlformats.org/officeDocument/2006/relationships/tableStyles" Target="tableStyles.xml"/><Relationship Id="rId53" Type="http://schemas.openxmlformats.org/officeDocument/2006/relationships/slide" Target="slides/slide50.xml"/><Relationship Id="rId45" Type="http://schemas.openxmlformats.org/officeDocument/2006/relationships/slide" Target="slides/slide42.xml"/><Relationship Id="rId40" Type="http://schemas.openxmlformats.org/officeDocument/2006/relationships/slide" Target="slides/slide37.xml"/><Relationship Id="rId37" Type="http://schemas.openxmlformats.org/officeDocument/2006/relationships/slide" Target="slides/slide34.xml"/><Relationship Id="rId32" Type="http://schemas.openxmlformats.org/officeDocument/2006/relationships/slide" Target="slides/slide29.xml"/><Relationship Id="rId24" Type="http://schemas.openxmlformats.org/officeDocument/2006/relationships/slide" Target="slides/slide21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61" Type="http://schemas.openxmlformats.org/officeDocument/2006/relationships/customXml" Target="../customXml/item3.xml"/><Relationship Id="rId19" Type="http://schemas.openxmlformats.org/officeDocument/2006/relationships/slide" Target="slides/slide16.xml"/><Relationship Id="rId56" Type="http://schemas.openxmlformats.org/officeDocument/2006/relationships/presProps" Target="presProps.xml"/><Relationship Id="rId48" Type="http://schemas.openxmlformats.org/officeDocument/2006/relationships/slide" Target="slides/slide45.xml"/><Relationship Id="rId43" Type="http://schemas.openxmlformats.org/officeDocument/2006/relationships/slide" Target="slides/slide40.xml"/><Relationship Id="rId35" Type="http://schemas.openxmlformats.org/officeDocument/2006/relationships/slide" Target="slides/slide32.xml"/><Relationship Id="rId30" Type="http://schemas.openxmlformats.org/officeDocument/2006/relationships/slide" Target="slides/slide27.xml"/><Relationship Id="rId27" Type="http://schemas.openxmlformats.org/officeDocument/2006/relationships/slide" Target="slides/slide24.xml"/><Relationship Id="rId22" Type="http://schemas.openxmlformats.org/officeDocument/2006/relationships/slide" Target="slides/slide19.xml"/><Relationship Id="rId14" Type="http://schemas.openxmlformats.org/officeDocument/2006/relationships/slide" Target="slides/slide1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" Target="slides/slide1.xml"/><Relationship Id="rId46" Type="http://schemas.openxmlformats.org/officeDocument/2006/relationships/slide" Target="slides/slide43.xml"/><Relationship Id="rId38" Type="http://schemas.openxmlformats.org/officeDocument/2006/relationships/slide" Target="slides/slide35.xml"/><Relationship Id="rId33" Type="http://schemas.openxmlformats.org/officeDocument/2006/relationships/slide" Target="slides/slide30.xml"/><Relationship Id="rId25" Type="http://schemas.openxmlformats.org/officeDocument/2006/relationships/slide" Target="slides/slide22.xml"/><Relationship Id="rId17" Type="http://schemas.openxmlformats.org/officeDocument/2006/relationships/slide" Target="slides/slide14.xml"/><Relationship Id="rId12" Type="http://schemas.openxmlformats.org/officeDocument/2006/relationships/slide" Target="slides/slide9.xml"/><Relationship Id="rId59" Type="http://schemas.openxmlformats.org/officeDocument/2006/relationships/customXml" Target="../customXml/item1.xml"/><Relationship Id="rId54" Type="http://schemas.openxmlformats.org/officeDocument/2006/relationships/slide" Target="slides/slide51.xml"/><Relationship Id="rId41" Type="http://schemas.openxmlformats.org/officeDocument/2006/relationships/slide" Target="slides/slide38.xml"/><Relationship Id="rId20" Type="http://schemas.openxmlformats.org/officeDocument/2006/relationships/slide" Target="slides/slide17.xml"/><Relationship Id="rId6" Type="http://schemas.openxmlformats.org/officeDocument/2006/relationships/slide" Target="slides/slide3.xml"/><Relationship Id="rId1" Type="http://schemas.openxmlformats.org/officeDocument/2006/relationships/slideMaster" Target="slideMasters/slideMaster1.xml"/><Relationship Id="rId57" Type="http://schemas.openxmlformats.org/officeDocument/2006/relationships/viewProps" Target="viewProps.xml"/><Relationship Id="rId49" Type="http://schemas.openxmlformats.org/officeDocument/2006/relationships/slide" Target="slides/slide46.xml"/><Relationship Id="rId36" Type="http://schemas.openxmlformats.org/officeDocument/2006/relationships/slide" Target="slides/slide33.xml"/><Relationship Id="rId28" Type="http://schemas.openxmlformats.org/officeDocument/2006/relationships/slide" Target="slides/slide25.xml"/><Relationship Id="rId23" Type="http://schemas.openxmlformats.org/officeDocument/2006/relationships/slide" Target="slides/slide20.xml"/><Relationship Id="rId15" Type="http://schemas.openxmlformats.org/officeDocument/2006/relationships/slide" Target="slides/slide12.xml"/><Relationship Id="rId52" Type="http://schemas.openxmlformats.org/officeDocument/2006/relationships/slide" Target="slides/slide49.xml"/><Relationship Id="rId44" Type="http://schemas.openxmlformats.org/officeDocument/2006/relationships/slide" Target="slides/slide41.xml"/><Relationship Id="rId31" Type="http://schemas.openxmlformats.org/officeDocument/2006/relationships/slide" Target="slides/slide28.xml"/><Relationship Id="rId10" Type="http://schemas.openxmlformats.org/officeDocument/2006/relationships/slide" Target="slides/slide7.xml"/><Relationship Id="rId60" Type="http://schemas.openxmlformats.org/officeDocument/2006/relationships/customXml" Target="../customXml/item2.xml"/><Relationship Id="rId9" Type="http://schemas.openxmlformats.org/officeDocument/2006/relationships/slide" Target="slides/slide6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1" name="Google Shape;44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247bd060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247bd060f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8" name="Google Shape;598;g2247bd060f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5" name="Google Shape;60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5" name="Google Shape;4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3" name="Google Shape;46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0" name="Google Shape;47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9" name="Google Shape;5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7" name="Google Shape;47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7" name="Google Shape;5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5" name="Google Shape;5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1_Slide de Título">
    <p:bg>
      <p:bgPr>
        <a:solidFill>
          <a:srgbClr val="9FDAF5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0"/>
          <p:cNvSpPr txBox="1">
            <a:spLocks noGrp="1"/>
          </p:cNvSpPr>
          <p:nvPr>
            <p:ph type="ctrTitle"/>
          </p:nvPr>
        </p:nvSpPr>
        <p:spPr>
          <a:xfrm>
            <a:off x="6071616" y="960120"/>
            <a:ext cx="5221224" cy="305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ção">
  <p:cSld name="Introduçã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893064" y="72518"/>
            <a:ext cx="8297380" cy="132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1"/>
          <p:cNvSpPr txBox="1">
            <a:spLocks noGrp="1"/>
          </p:cNvSpPr>
          <p:nvPr>
            <p:ph type="body" idx="1"/>
          </p:nvPr>
        </p:nvSpPr>
        <p:spPr>
          <a:xfrm>
            <a:off x="865631" y="2072640"/>
            <a:ext cx="8324089" cy="349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/>
            </a:lvl1pPr>
            <a:lvl2pPr marL="914400" lvl="1" indent="-355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/>
            </a:lvl3pPr>
            <a:lvl4pPr marL="1828800" lvl="3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/>
            </a:lvl4pPr>
            <a:lvl5pPr marL="2286000" lvl="4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911352" y="6246622"/>
            <a:ext cx="2670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  <p:sp>
        <p:nvSpPr>
          <p:cNvPr id="21" name="Google Shape;21;p31"/>
          <p:cNvSpPr txBox="1">
            <a:spLocks noGrp="1"/>
          </p:cNvSpPr>
          <p:nvPr>
            <p:ph type="ftr" idx="11"/>
          </p:nvPr>
        </p:nvSpPr>
        <p:spPr>
          <a:xfrm>
            <a:off x="3806194" y="624662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a seção">
  <p:cSld name="Título da seção">
    <p:bg>
      <p:bgPr>
        <a:solidFill>
          <a:srgbClr val="FDF3E9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>
            <a:spLocks noGrp="1"/>
          </p:cNvSpPr>
          <p:nvPr>
            <p:ph type="title"/>
          </p:nvPr>
        </p:nvSpPr>
        <p:spPr>
          <a:xfrm>
            <a:off x="902208" y="420624"/>
            <a:ext cx="5864352" cy="362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3"/>
          <p:cNvSpPr>
            <a:spLocks noGrp="1"/>
          </p:cNvSpPr>
          <p:nvPr>
            <p:ph type="pic" idx="2"/>
          </p:nvPr>
        </p:nvSpPr>
        <p:spPr>
          <a:xfrm>
            <a:off x="7625969" y="-9144"/>
            <a:ext cx="4581525" cy="66024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umo 1">
  <p:cSld name="Resumo 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 txBox="1"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6"/>
          <p:cNvSpPr txBox="1">
            <a:spLocks noGrp="1"/>
          </p:cNvSpPr>
          <p:nvPr>
            <p:ph type="body" idx="1"/>
          </p:nvPr>
        </p:nvSpPr>
        <p:spPr>
          <a:xfrm>
            <a:off x="911352" y="2058669"/>
            <a:ext cx="6192838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6"/>
          <p:cNvSpPr txBox="1">
            <a:spLocks noGrp="1"/>
          </p:cNvSpPr>
          <p:nvPr>
            <p:ph type="body" idx="2"/>
          </p:nvPr>
        </p:nvSpPr>
        <p:spPr>
          <a:xfrm>
            <a:off x="8295483" y="2058670"/>
            <a:ext cx="3002755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36"/>
          <p:cNvSpPr txBox="1">
            <a:spLocks noGrp="1"/>
          </p:cNvSpPr>
          <p:nvPr>
            <p:ph type="sldNum" idx="12"/>
          </p:nvPr>
        </p:nvSpPr>
        <p:spPr>
          <a:xfrm>
            <a:off x="911352" y="6246622"/>
            <a:ext cx="2670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  <p:sp>
        <p:nvSpPr>
          <p:cNvPr id="48" name="Google Shape;48;p36"/>
          <p:cNvSpPr txBox="1">
            <a:spLocks noGrp="1"/>
          </p:cNvSpPr>
          <p:nvPr>
            <p:ph type="ftr" idx="11"/>
          </p:nvPr>
        </p:nvSpPr>
        <p:spPr>
          <a:xfrm>
            <a:off x="3806194" y="624662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 Dois Conteúdos">
  <p:cSld name="Título e Dois Conteúd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5"/>
          <p:cNvSpPr txBox="1"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5"/>
          <p:cNvSpPr txBox="1">
            <a:spLocks noGrp="1"/>
          </p:cNvSpPr>
          <p:nvPr>
            <p:ph type="body" idx="1"/>
          </p:nvPr>
        </p:nvSpPr>
        <p:spPr>
          <a:xfrm>
            <a:off x="893763" y="2073275"/>
            <a:ext cx="488759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35"/>
          <p:cNvSpPr txBox="1">
            <a:spLocks noGrp="1"/>
          </p:cNvSpPr>
          <p:nvPr>
            <p:ph type="body" idx="2"/>
          </p:nvPr>
        </p:nvSpPr>
        <p:spPr>
          <a:xfrm>
            <a:off x="6410644" y="2073275"/>
            <a:ext cx="488759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5"/>
          <p:cNvSpPr txBox="1">
            <a:spLocks noGrp="1"/>
          </p:cNvSpPr>
          <p:nvPr>
            <p:ph type="sldNum" idx="12"/>
          </p:nvPr>
        </p:nvSpPr>
        <p:spPr>
          <a:xfrm>
            <a:off x="911352" y="6246622"/>
            <a:ext cx="2670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  <p:sp>
        <p:nvSpPr>
          <p:cNvPr id="41" name="Google Shape;41;p35"/>
          <p:cNvSpPr txBox="1">
            <a:spLocks noGrp="1"/>
          </p:cNvSpPr>
          <p:nvPr>
            <p:ph type="ftr" idx="11"/>
          </p:nvPr>
        </p:nvSpPr>
        <p:spPr>
          <a:xfrm>
            <a:off x="3806194" y="624662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igado">
  <p:cSld name="Obrigado">
    <p:bg>
      <p:bgPr>
        <a:solidFill>
          <a:srgbClr val="FDDDA0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>
            <a:spLocks noGrp="1"/>
          </p:cNvSpPr>
          <p:nvPr>
            <p:ph type="title"/>
          </p:nvPr>
        </p:nvSpPr>
        <p:spPr>
          <a:xfrm>
            <a:off x="911352" y="505016"/>
            <a:ext cx="5775656" cy="328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7"/>
          <p:cNvSpPr txBox="1">
            <a:spLocks noGrp="1"/>
          </p:cNvSpPr>
          <p:nvPr>
            <p:ph type="body" idx="1"/>
          </p:nvPr>
        </p:nvSpPr>
        <p:spPr>
          <a:xfrm>
            <a:off x="911353" y="4006024"/>
            <a:ext cx="5794248" cy="234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/>
            </a:lvl1pPr>
            <a:lvl2pPr marL="914400" lvl="1" indent="-355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/>
            </a:lvl3pPr>
            <a:lvl4pPr marL="1828800" lvl="3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/>
            </a:lvl4pPr>
            <a:lvl5pPr marL="2286000" lvl="4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4.png"/><Relationship Id="rId24" Type="http://schemas.openxmlformats.org/officeDocument/2006/relationships/image" Target="../media/image3.png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054"/>
              </a:buClr>
              <a:buSzPts val="4000"/>
              <a:buFont typeface="Arial" panose="020B0604020202020204"/>
              <a:buNone/>
            </a:pPr>
            <a:r>
              <a:rPr lang="pt-BR" dirty="0"/>
              <a:t>RESIDENCIAL UNIFAMILIAR</a:t>
            </a:r>
            <a:endParaRPr dirty="0"/>
          </a:p>
        </p:txBody>
      </p:sp>
      <p:sp>
        <p:nvSpPr>
          <p:cNvPr id="444" name="Google Shape;444;p1"/>
          <p:cNvSpPr txBox="1"/>
          <p:nvPr/>
        </p:nvSpPr>
        <p:spPr>
          <a:xfrm>
            <a:off x="2583402" y="4343024"/>
            <a:ext cx="6423813" cy="13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28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endParaRPr sz="28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806065" y="4432300"/>
            <a:ext cx="67017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APRESENTADO POR ISABELLA SARA</a:t>
            </a:r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ORIENTADORA: KELEN M. FERREIRA</a:t>
            </a:r>
            <a:endParaRPr lang="pt-BR" dirty="0"/>
          </a:p>
          <a:p>
            <a:pPr algn="ctr"/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"/>
          <p:cNvSpPr txBox="1">
            <a:spLocks noGrp="1"/>
          </p:cNvSpPr>
          <p:nvPr>
            <p:ph type="title"/>
          </p:nvPr>
        </p:nvSpPr>
        <p:spPr>
          <a:xfrm>
            <a:off x="770298" y="804892"/>
            <a:ext cx="8788893" cy="55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pt-BR" dirty="0"/>
              <a:t>METODOLOGIA</a:t>
            </a:r>
            <a:endParaRPr dirty="0"/>
          </a:p>
        </p:txBody>
      </p:sp>
      <p:sp>
        <p:nvSpPr>
          <p:cNvPr id="552" name="Google Shape;552;p6"/>
          <p:cNvSpPr txBox="1">
            <a:spLocks noGrp="1"/>
          </p:cNvSpPr>
          <p:nvPr>
            <p:ph type="body" idx="1"/>
          </p:nvPr>
        </p:nvSpPr>
        <p:spPr>
          <a:xfrm>
            <a:off x="849208" y="1564640"/>
            <a:ext cx="10509672" cy="462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01600" indent="0" algn="ctr">
              <a:buNone/>
            </a:pPr>
            <a:r>
              <a:rPr lang="en-US" altLang="pt-BR" dirty="0"/>
              <a:t>A metodologia do projeto foi considerar os aspectos t</a:t>
            </a:r>
            <a:r>
              <a:rPr lang="en-US" altLang="en-US" dirty="0"/>
              <a:t>é</a:t>
            </a:r>
            <a:r>
              <a:rPr lang="en-US" altLang="pt-BR" dirty="0"/>
              <a:t>cnicos, econômicos e sustent</a:t>
            </a:r>
            <a:r>
              <a:rPr lang="en-US" altLang="en-US" dirty="0"/>
              <a:t>á</a:t>
            </a:r>
            <a:r>
              <a:rPr lang="en-US" altLang="pt-BR" dirty="0"/>
              <a:t>veis. Iniciado com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o levantamento das necessidades do cliente, seguido pela an</a:t>
            </a:r>
            <a:r>
              <a:rPr lang="en-US" altLang="en-US" dirty="0"/>
              <a:t>á</a:t>
            </a:r>
            <a:r>
              <a:rPr lang="en-US" altLang="pt-BR" dirty="0"/>
              <a:t>lise do terreno e viabilidade legal.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Foram estimados os custos de constru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conforme o padr</a:t>
            </a:r>
            <a:r>
              <a:rPr lang="en-US" altLang="en-US" dirty="0"/>
              <a:t>ã</a:t>
            </a:r>
            <a:r>
              <a:rPr lang="en-US" altLang="pt-BR" dirty="0"/>
              <a:t>o de acabamento desejado, e adotadas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solu</a:t>
            </a:r>
            <a:r>
              <a:rPr lang="" altLang="en-US" dirty="0"/>
              <a:t>çõ</a:t>
            </a:r>
            <a:r>
              <a:rPr lang="en-US" altLang="pt-BR" dirty="0"/>
              <a:t>es sustent</a:t>
            </a:r>
            <a:r>
              <a:rPr lang="en-US" altLang="en-US" dirty="0"/>
              <a:t>á</a:t>
            </a:r>
            <a:r>
              <a:rPr lang="en-US" altLang="pt-BR" dirty="0"/>
              <a:t>veis, incluindo um cronograma estimado entre 18 e 28 meses, desde o projeto at</a:t>
            </a:r>
            <a:r>
              <a:rPr lang="en-US" altLang="en-US" dirty="0"/>
              <a:t>é</a:t>
            </a:r>
            <a:r>
              <a:rPr lang="en-US" altLang="pt-BR" dirty="0"/>
              <a:t> a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finaliza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da obra.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Essa abordagem assegura um projeto vi</a:t>
            </a:r>
            <a:r>
              <a:rPr lang="en-US" altLang="en-US" dirty="0"/>
              <a:t>á</a:t>
            </a:r>
            <a:r>
              <a:rPr lang="en-US" altLang="pt-BR" dirty="0"/>
              <a:t>vel, eficiente e preparado para o futuro, o cronograma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estimado e o controle de investimentos tornam o projeto realiz</a:t>
            </a:r>
            <a:r>
              <a:rPr lang="en-US" altLang="en-US" dirty="0"/>
              <a:t>á</a:t>
            </a:r>
            <a:r>
              <a:rPr lang="en-US" altLang="pt-BR" dirty="0"/>
              <a:t>vel dentro de prazos e or</a:t>
            </a:r>
            <a:r>
              <a:rPr lang="" altLang="en-US" dirty="0"/>
              <a:t>ç</a:t>
            </a:r>
            <a:r>
              <a:rPr lang="en-US" altLang="pt-BR" dirty="0"/>
              <a:t>amentos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compat</a:t>
            </a:r>
            <a:r>
              <a:rPr lang="en-US" altLang="en-US" dirty="0"/>
              <a:t>í</a:t>
            </a:r>
            <a:r>
              <a:rPr lang="en-US" altLang="pt-BR" dirty="0"/>
              <a:t>veis com a realidade do casal.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Dessa forma, o projeto avan</a:t>
            </a:r>
            <a:r>
              <a:rPr lang="" altLang="en-US" dirty="0"/>
              <a:t>ç</a:t>
            </a:r>
            <a:r>
              <a:rPr lang="en-US" altLang="pt-BR" dirty="0"/>
              <a:t>ou para as fases de anteprojeto, aprova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legal e execu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O uso de alvenaria estrutural permite uma constru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r</a:t>
            </a:r>
            <a:r>
              <a:rPr lang="en-US" altLang="en-US" dirty="0"/>
              <a:t>á</a:t>
            </a:r>
            <a:r>
              <a:rPr lang="en-US" altLang="pt-BR" dirty="0"/>
              <a:t>pida e segura, enquanto o or</a:t>
            </a:r>
            <a:r>
              <a:rPr lang="" altLang="en-US" dirty="0"/>
              <a:t>ç</a:t>
            </a:r>
            <a:r>
              <a:rPr lang="en-US" altLang="pt-BR" dirty="0"/>
              <a:t>amento e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cronograma planejados facilitam o controle da obra. Trata-se de uma solu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vi</a:t>
            </a:r>
            <a:r>
              <a:rPr lang="en-US" altLang="en-US" dirty="0"/>
              <a:t>á</a:t>
            </a:r>
            <a:r>
              <a:rPr lang="en-US" altLang="pt-BR" dirty="0"/>
              <a:t>vel tanto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tecnicamente quanto financeiramente, respeitando os padr</a:t>
            </a:r>
            <a:r>
              <a:rPr lang="" altLang="en-US" dirty="0"/>
              <a:t>õ</a:t>
            </a:r>
            <a:r>
              <a:rPr lang="en-US" altLang="pt-BR" dirty="0"/>
              <a:t>es de conforto e qualidade.</a:t>
            </a:r>
            <a:endParaRPr lang="en-US" altLang="pt-BR" dirty="0"/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553" name="Google Shape;553;p6"/>
          <p:cNvSpPr txBox="1">
            <a:spLocks noGrp="1"/>
          </p:cNvSpPr>
          <p:nvPr>
            <p:ph type="sldNum" idx="12"/>
          </p:nvPr>
        </p:nvSpPr>
        <p:spPr>
          <a:xfrm>
            <a:off x="494693" y="6492875"/>
            <a:ext cx="2670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65505" y="1339215"/>
            <a:ext cx="10132695" cy="4592320"/>
          </a:xfrm>
        </p:spPr>
        <p:txBody>
          <a:bodyPr/>
          <a:p>
            <a:pPr marL="101600" indent="0" algn="ctr">
              <a:buNone/>
            </a:pPr>
            <a:r>
              <a:rPr lang="en-US" altLang="pt-BR"/>
              <a:t>A Metodologia foi baseadas nas seguintes etapas:</a:t>
            </a:r>
            <a:endParaRPr lang="en-US" altLang="pt-BR"/>
          </a:p>
          <a:p>
            <a:pPr marL="101600" indent="0" algn="ctr">
              <a:buNone/>
            </a:pPr>
            <a:endParaRPr lang="en-US" altLang="pt-BR"/>
          </a:p>
          <a:p>
            <a:pPr algn="ctr"/>
            <a:r>
              <a:rPr lang="en-US" altLang="pt-BR"/>
              <a:t>* Levantamento de Dados: An</a:t>
            </a:r>
            <a:r>
              <a:rPr lang="en-US" altLang="en-US"/>
              <a:t>á</a:t>
            </a:r>
            <a:r>
              <a:rPr lang="en-US" altLang="pt-BR"/>
              <a:t>lise do terreno, normas municipais e necessidades do morador.</a:t>
            </a:r>
            <a:endParaRPr lang="en-US" altLang="pt-BR"/>
          </a:p>
          <a:p>
            <a:pPr algn="ctr"/>
            <a:r>
              <a:rPr lang="en-US" altLang="pt-BR"/>
              <a:t>* Defini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 do sistema construtivo: uso de alvenaria estrutural, cobertura com telha cer</a:t>
            </a:r>
            <a:r>
              <a:rPr lang="en-US" altLang="en-US"/>
              <a:t>â</a:t>
            </a:r>
            <a:r>
              <a:rPr lang="en-US" altLang="pt-BR"/>
              <a:t>mica e </a:t>
            </a:r>
            <a:endParaRPr lang="en-US" altLang="pt-BR"/>
          </a:p>
          <a:p>
            <a:pPr algn="ctr"/>
            <a:r>
              <a:rPr lang="en-US" altLang="pt-BR"/>
              <a:t>estrutura de madeira.</a:t>
            </a:r>
            <a:endParaRPr lang="en-US" altLang="pt-BR"/>
          </a:p>
          <a:p>
            <a:pPr algn="ctr"/>
            <a:r>
              <a:rPr lang="en-US" altLang="pt-BR"/>
              <a:t>* Desenvolvimento da planta: distribui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 de ambientes com garagem para 2 carros, 3 quartos, </a:t>
            </a:r>
            <a:endParaRPr lang="en-US" altLang="pt-BR"/>
          </a:p>
          <a:p>
            <a:pPr algn="ctr"/>
            <a:r>
              <a:rPr lang="en-US" altLang="pt-BR"/>
              <a:t>cozinha, sala integrada, banheiros, </a:t>
            </a:r>
            <a:r>
              <a:rPr lang="en-US" altLang="en-US"/>
              <a:t>á</a:t>
            </a:r>
            <a:r>
              <a:rPr lang="en-US" altLang="pt-BR"/>
              <a:t>rea de servi</a:t>
            </a:r>
            <a:r>
              <a:rPr lang="" altLang="en-US"/>
              <a:t>ç</a:t>
            </a:r>
            <a:r>
              <a:rPr lang="en-US" altLang="pt-BR"/>
              <a:t>o e jardim.</a:t>
            </a:r>
            <a:endParaRPr lang="en-US" altLang="pt-BR"/>
          </a:p>
          <a:p>
            <a:pPr algn="ctr"/>
            <a:r>
              <a:rPr lang="en-US" altLang="pt-BR"/>
              <a:t>* C</a:t>
            </a:r>
            <a:r>
              <a:rPr lang="en-US" altLang="en-US"/>
              <a:t>á</a:t>
            </a:r>
            <a:r>
              <a:rPr lang="en-US" altLang="pt-BR"/>
              <a:t>lculo estrutural e instala</a:t>
            </a:r>
            <a:r>
              <a:rPr lang="" altLang="en-US"/>
              <a:t>çõ</a:t>
            </a:r>
            <a:r>
              <a:rPr lang="en-US" altLang="pt-BR"/>
              <a:t>es: respeitando normas t</a:t>
            </a:r>
            <a:r>
              <a:rPr lang="en-US" altLang="en-US"/>
              <a:t>é</a:t>
            </a:r>
            <a:r>
              <a:rPr lang="en-US" altLang="pt-BR"/>
              <a:t>cnicas da ABNT, com defini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 de </a:t>
            </a:r>
            <a:endParaRPr lang="en-US" altLang="pt-BR"/>
          </a:p>
          <a:p>
            <a:pPr algn="ctr"/>
            <a:r>
              <a:rPr lang="en-US" altLang="pt-BR"/>
              <a:t>pontos de el</a:t>
            </a:r>
            <a:r>
              <a:rPr lang="en-US" altLang="en-US"/>
              <a:t>é</a:t>
            </a:r>
            <a:r>
              <a:rPr lang="en-US" altLang="pt-BR"/>
              <a:t>trica e hidr</a:t>
            </a:r>
            <a:r>
              <a:rPr lang="en-US" altLang="en-US"/>
              <a:t>á</a:t>
            </a:r>
            <a:r>
              <a:rPr lang="en-US" altLang="pt-BR"/>
              <a:t>ulica.</a:t>
            </a:r>
            <a:endParaRPr lang="en-US" altLang="pt-BR"/>
          </a:p>
          <a:p>
            <a:pPr algn="ctr"/>
            <a:r>
              <a:rPr lang="en-US" altLang="pt-BR"/>
              <a:t>* Representa</a:t>
            </a:r>
            <a:r>
              <a:rPr lang="" altLang="en-US"/>
              <a:t>çõ</a:t>
            </a:r>
            <a:r>
              <a:rPr lang="en-US" altLang="pt-BR"/>
              <a:t>es gr</a:t>
            </a:r>
            <a:r>
              <a:rPr lang="en-US" altLang="en-US"/>
              <a:t>á</a:t>
            </a:r>
            <a:r>
              <a:rPr lang="en-US" altLang="pt-BR"/>
              <a:t>ficas: planta baixa, cortes e perspectiva 3D dos ambientes.</a:t>
            </a:r>
            <a:endParaRPr lang="en-US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65505" y="681990"/>
            <a:ext cx="10381615" cy="6071870"/>
          </a:xfrm>
        </p:spPr>
        <p:txBody>
          <a:bodyPr>
            <a:normAutofit lnSpcReduction="10000"/>
          </a:bodyPr>
          <a:lstStyle/>
          <a:p>
            <a:pPr marL="101600" indent="0">
              <a:buNone/>
            </a:pPr>
            <a:r>
              <a:rPr lang="pt-BR" sz="2800" b="1" dirty="0"/>
              <a:t>Tecnologia Utilizada</a:t>
            </a:r>
            <a:r>
              <a:rPr lang="pt-BR" sz="2800" dirty="0"/>
              <a:t>: </a:t>
            </a:r>
            <a:endParaRPr lang="pt-BR" sz="2400" dirty="0"/>
          </a:p>
          <a:p>
            <a:pPr marL="101600" indent="0">
              <a:buNone/>
            </a:pPr>
            <a:endParaRPr lang="pt-BR" dirty="0"/>
          </a:p>
          <a:p>
            <a:r>
              <a:rPr lang="pt-BR" b="1" dirty="0"/>
              <a:t>Tipos:</a:t>
            </a:r>
            <a:r>
              <a:rPr lang="pt-BR" dirty="0"/>
              <a:t> Vidros Termocrômicos.</a:t>
            </a:r>
            <a:endParaRPr lang="pt-BR" dirty="0"/>
          </a:p>
          <a:p>
            <a:r>
              <a:rPr lang="pt-BR" b="1" dirty="0"/>
              <a:t>Funcionamento: </a:t>
            </a:r>
            <a:r>
              <a:rPr lang="en-US" altLang="pt-BR" dirty="0">
                <a:sym typeface="+mn-ea"/>
              </a:rPr>
              <a:t>Alteram a transpar</a:t>
            </a:r>
            <a:r>
              <a:rPr lang="en-US" altLang="en-US" dirty="0">
                <a:sym typeface="+mn-ea"/>
              </a:rPr>
              <a:t>ê</a:t>
            </a:r>
            <a:r>
              <a:rPr lang="en-US" altLang="pt-BR" dirty="0">
                <a:sym typeface="+mn-ea"/>
              </a:rPr>
              <a:t>ncia conforme a temperatura ambiente, sem necessidade de eletricidade.</a:t>
            </a:r>
            <a:endParaRPr lang="pt-BR" dirty="0"/>
          </a:p>
          <a:p>
            <a:r>
              <a:rPr lang="pt-BR" b="1" dirty="0"/>
              <a:t>Benefícios</a:t>
            </a:r>
            <a:r>
              <a:rPr lang="pt-BR" dirty="0"/>
              <a:t>:</a:t>
            </a:r>
            <a:endParaRPr lang="pt-BR" dirty="0"/>
          </a:p>
          <a:p>
            <a:r>
              <a:rPr lang="pt-BR" dirty="0"/>
              <a:t>Redução do uso de ar-condicionado e cortinas.</a:t>
            </a:r>
            <a:endParaRPr lang="pt-BR" dirty="0"/>
          </a:p>
          <a:p>
            <a:r>
              <a:rPr lang="pt-BR" dirty="0"/>
              <a:t>Aumento do conforto térmico e visual.</a:t>
            </a:r>
            <a:endParaRPr lang="pt-BR" dirty="0"/>
          </a:p>
          <a:p>
            <a:r>
              <a:rPr lang="pt-BR" dirty="0"/>
              <a:t>Economia de energia elétrica.</a:t>
            </a:r>
            <a:endParaRPr lang="pt-BR" dirty="0"/>
          </a:p>
          <a:p>
            <a:r>
              <a:rPr lang="pt-BR" dirty="0"/>
              <a:t>Maior privacidade nos ambientes internos.</a:t>
            </a:r>
            <a:endParaRPr lang="pt-BR" dirty="0"/>
          </a:p>
          <a:p>
            <a:r>
              <a:rPr lang="pt-BR" dirty="0"/>
              <a:t>Estética moderna e sofisticada.</a:t>
            </a:r>
            <a:endParaRPr lang="pt-BR" dirty="0"/>
          </a:p>
          <a:p>
            <a:r>
              <a:rPr lang="pt-BR" dirty="0"/>
              <a:t> Sustentabilidade e Eficiência.</a:t>
            </a:r>
            <a:endParaRPr lang="pt-BR" dirty="0"/>
          </a:p>
          <a:p>
            <a:r>
              <a:rPr lang="pt-BR" dirty="0"/>
              <a:t>Materiais de baixo impacto ambiental.</a:t>
            </a:r>
            <a:endParaRPr lang="pt-BR" dirty="0"/>
          </a:p>
          <a:p>
            <a:r>
              <a:rPr lang="en-US" altLang="pt-BR" dirty="0">
                <a:sym typeface="+mn-ea"/>
              </a:rPr>
              <a:t>Independ</a:t>
            </a:r>
            <a:r>
              <a:rPr lang="en-US" altLang="en-US" dirty="0">
                <a:sym typeface="+mn-ea"/>
              </a:rPr>
              <a:t>ê</a:t>
            </a:r>
            <a:r>
              <a:rPr lang="en-US" altLang="pt-BR" dirty="0">
                <a:sym typeface="+mn-ea"/>
              </a:rPr>
              <a:t>ncia el</a:t>
            </a:r>
            <a:r>
              <a:rPr lang="en-US" altLang="en-US" dirty="0">
                <a:sym typeface="+mn-ea"/>
              </a:rPr>
              <a:t>é</a:t>
            </a:r>
            <a:r>
              <a:rPr lang="en-US" altLang="pt-BR" dirty="0">
                <a:sym typeface="+mn-ea"/>
              </a:rPr>
              <a:t>trica, resposta autom</a:t>
            </a:r>
            <a:r>
              <a:rPr lang="en-US" altLang="en-US" dirty="0">
                <a:sym typeface="+mn-ea"/>
              </a:rPr>
              <a:t>á</a:t>
            </a:r>
            <a:r>
              <a:rPr lang="en-US" altLang="pt-BR" dirty="0">
                <a:sym typeface="+mn-ea"/>
              </a:rPr>
              <a:t>tica ao calor.</a:t>
            </a:r>
            <a:endParaRPr lang="pt-BR" dirty="0"/>
          </a:p>
          <a:p>
            <a:r>
              <a:rPr lang="en-US" altLang="pt-BR" dirty="0">
                <a:sym typeface="+mn-ea"/>
              </a:rPr>
              <a:t>Menor controle direto (s</a:t>
            </a:r>
            <a:r>
              <a:rPr lang="en-US" altLang="en-US" dirty="0">
                <a:sym typeface="+mn-ea"/>
              </a:rPr>
              <a:t>ã</a:t>
            </a:r>
            <a:r>
              <a:rPr lang="en-US" altLang="pt-BR" dirty="0">
                <a:sym typeface="+mn-ea"/>
              </a:rPr>
              <a:t>o reativos, n</a:t>
            </a:r>
            <a:r>
              <a:rPr lang="en-US" altLang="en-US" dirty="0">
                <a:sym typeface="+mn-ea"/>
              </a:rPr>
              <a:t>ã</a:t>
            </a:r>
            <a:r>
              <a:rPr lang="en-US" altLang="pt-BR" dirty="0">
                <a:sym typeface="+mn-ea"/>
              </a:rPr>
              <a:t>o ativos)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>
          <a:xfrm>
            <a:off x="611631" y="6388862"/>
            <a:ext cx="2670048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78188" y="801185"/>
            <a:ext cx="10682884" cy="5359918"/>
          </a:xfrm>
        </p:spPr>
        <p:txBody>
          <a:bodyPr>
            <a:normAutofit lnSpcReduction="10000"/>
          </a:bodyPr>
          <a:lstStyle/>
          <a:p>
            <a:r>
              <a:rPr lang="en-US" altLang="pt-BR" sz="2400" b="1" dirty="0"/>
              <a:t> </a:t>
            </a:r>
            <a:r>
              <a:rPr lang="en-US" altLang="pt-BR" sz="2800" b="1" dirty="0"/>
              <a:t>Vidros Termocrômicos</a:t>
            </a:r>
            <a:endParaRPr lang="en-US" altLang="pt-BR" sz="2800" b="1" dirty="0"/>
          </a:p>
          <a:p>
            <a:endParaRPr lang="en-US" altLang="pt-BR" dirty="0"/>
          </a:p>
          <a:p>
            <a:pPr algn="ctr"/>
            <a:r>
              <a:rPr lang="" altLang="en-US" dirty="0"/>
              <a:t>É</a:t>
            </a:r>
            <a:r>
              <a:rPr lang="en-US" altLang="pt-BR" dirty="0"/>
              <a:t> fabricado a partir da utiliza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de uma pel</a:t>
            </a:r>
            <a:r>
              <a:rPr lang="en-US" altLang="en-US" dirty="0"/>
              <a:t>í</a:t>
            </a:r>
            <a:r>
              <a:rPr lang="en-US" altLang="pt-BR" dirty="0"/>
              <a:t>cula especial disposta na superf</a:t>
            </a:r>
            <a:r>
              <a:rPr lang="en-US" altLang="en-US" dirty="0"/>
              <a:t>í</a:t>
            </a:r>
            <a:r>
              <a:rPr lang="en-US" altLang="pt-BR" dirty="0"/>
              <a:t>cie do vidro. Essa </a:t>
            </a:r>
            <a:endParaRPr lang="en-US" altLang="pt-BR" dirty="0"/>
          </a:p>
          <a:p>
            <a:pPr algn="ctr"/>
            <a:r>
              <a:rPr lang="en-US" altLang="pt-BR" dirty="0"/>
              <a:t>pel</a:t>
            </a:r>
            <a:r>
              <a:rPr lang="en-US" altLang="en-US" dirty="0"/>
              <a:t>í</a:t>
            </a:r>
            <a:r>
              <a:rPr lang="en-US" altLang="pt-BR" dirty="0"/>
              <a:t>cula possui em sua composi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o elemento denominado de Van</a:t>
            </a:r>
            <a:r>
              <a:rPr lang="en-US" altLang="en-US" dirty="0"/>
              <a:t>á</a:t>
            </a:r>
            <a:r>
              <a:rPr lang="en-US" altLang="pt-BR" dirty="0"/>
              <a:t>dio (VO2), respons</a:t>
            </a:r>
            <a:r>
              <a:rPr lang="en-US" altLang="en-US" dirty="0"/>
              <a:t>á</a:t>
            </a:r>
            <a:r>
              <a:rPr lang="en-US" altLang="pt-BR" dirty="0"/>
              <a:t>vel por </a:t>
            </a:r>
            <a:endParaRPr lang="en-US" altLang="pt-BR" dirty="0"/>
          </a:p>
          <a:p>
            <a:pPr algn="ctr"/>
            <a:r>
              <a:rPr lang="en-US" altLang="pt-BR" dirty="0"/>
              <a:t>alternar a cor da pel</a:t>
            </a:r>
            <a:r>
              <a:rPr lang="en-US" altLang="en-US" dirty="0"/>
              <a:t>í</a:t>
            </a:r>
            <a:r>
              <a:rPr lang="en-US" altLang="pt-BR" dirty="0"/>
              <a:t>cula de transparente para transl</a:t>
            </a:r>
            <a:r>
              <a:rPr lang="en-US" altLang="en-US" dirty="0"/>
              <a:t>ú</a:t>
            </a:r>
            <a:r>
              <a:rPr lang="en-US" altLang="pt-BR" dirty="0"/>
              <a:t>cido conforme </a:t>
            </a:r>
            <a:r>
              <a:rPr lang="en-US" altLang="en-US" dirty="0"/>
              <a:t>é</a:t>
            </a:r>
            <a:r>
              <a:rPr lang="en-US" altLang="pt-BR" dirty="0"/>
              <a:t> provocado pelo aumento de </a:t>
            </a:r>
            <a:endParaRPr lang="en-US" altLang="pt-BR" dirty="0"/>
          </a:p>
          <a:p>
            <a:pPr algn="ctr"/>
            <a:r>
              <a:rPr lang="en-US" altLang="pt-BR" dirty="0"/>
              <a:t>temperatura do espectro solar.</a:t>
            </a:r>
            <a:endParaRPr lang="en-US" altLang="pt-BR" dirty="0"/>
          </a:p>
          <a:p>
            <a:pPr algn="ctr"/>
            <a:r>
              <a:rPr lang="en-US" altLang="pt-BR" dirty="0"/>
              <a:t>Quando os raios infravermelhos tocam o vidro, a pel</a:t>
            </a:r>
            <a:r>
              <a:rPr lang="en-US" altLang="en-US" dirty="0"/>
              <a:t>í</a:t>
            </a:r>
            <a:r>
              <a:rPr lang="en-US" altLang="pt-BR" dirty="0"/>
              <a:t>cula de van</a:t>
            </a:r>
            <a:r>
              <a:rPr lang="en-US" altLang="en-US" dirty="0"/>
              <a:t>á</a:t>
            </a:r>
            <a:r>
              <a:rPr lang="en-US" altLang="pt-BR" dirty="0"/>
              <a:t>dio absorve o calor, se tornando </a:t>
            </a:r>
            <a:endParaRPr lang="en-US" altLang="pt-BR" dirty="0"/>
          </a:p>
          <a:p>
            <a:pPr algn="ctr"/>
            <a:r>
              <a:rPr lang="en-US" altLang="pt-BR" dirty="0"/>
              <a:t>escura, quanto mais quente, mais escuro esse vidro ficar</a:t>
            </a:r>
            <a:r>
              <a:rPr lang="en-US" altLang="en-US" dirty="0"/>
              <a:t>á</a:t>
            </a:r>
            <a:r>
              <a:rPr lang="en-US" altLang="pt-BR" dirty="0"/>
              <a:t>. Este modelo </a:t>
            </a:r>
            <a:r>
              <a:rPr lang="en-US" altLang="en-US" dirty="0"/>
              <a:t>é</a:t>
            </a:r>
            <a:r>
              <a:rPr lang="en-US" altLang="pt-BR" dirty="0"/>
              <a:t> capaz de reduzir at</a:t>
            </a:r>
            <a:r>
              <a:rPr lang="en-US" altLang="en-US" dirty="0"/>
              <a:t>é</a:t>
            </a:r>
            <a:r>
              <a:rPr lang="en-US" altLang="pt-BR" dirty="0"/>
              <a:t> 43% o </a:t>
            </a:r>
            <a:endParaRPr lang="en-US" altLang="pt-BR" dirty="0"/>
          </a:p>
          <a:p>
            <a:pPr algn="ctr"/>
            <a:r>
              <a:rPr lang="en-US" altLang="pt-BR" dirty="0"/>
              <a:t>consumo de eletricidade</a:t>
            </a:r>
            <a:r>
              <a:rPr lang="pt-BR" altLang="en-US" dirty="0"/>
              <a:t>.</a:t>
            </a:r>
            <a:r>
              <a:rPr lang="en-US" altLang="pt-BR" dirty="0"/>
              <a:t> Tendo em vista as finalidades das aplica</a:t>
            </a:r>
            <a:r>
              <a:rPr lang="" altLang="en-US" dirty="0"/>
              <a:t>çõ</a:t>
            </a:r>
            <a:r>
              <a:rPr lang="en-US" altLang="pt-BR" dirty="0"/>
              <a:t>es,os vidros termocrômicos</a:t>
            </a:r>
            <a:endParaRPr lang="en-US" altLang="pt-BR" dirty="0"/>
          </a:p>
          <a:p>
            <a:pPr algn="ctr"/>
            <a:r>
              <a:rPr lang="en-US" altLang="pt-BR" dirty="0"/>
              <a:t>precisam ser laminados ou vidro duplo laminado.</a:t>
            </a:r>
            <a:endParaRPr lang="en-US" altLang="pt-BR" dirty="0"/>
          </a:p>
          <a:p>
            <a:pPr algn="ctr"/>
            <a:r>
              <a:rPr lang="en-US" altLang="pt-BR" dirty="0"/>
              <a:t>Com isso, elimina-se a necessidade de persianas ou cortinas, garantindo um visual mais limpo e </a:t>
            </a:r>
            <a:endParaRPr lang="en-US" altLang="pt-BR" dirty="0"/>
          </a:p>
          <a:p>
            <a:pPr algn="ctr"/>
            <a:r>
              <a:rPr lang="en-US" altLang="pt-BR" dirty="0"/>
              <a:t>moderno.</a:t>
            </a:r>
            <a:endParaRPr lang="en-US" altLang="pt-BR" dirty="0"/>
          </a:p>
          <a:p>
            <a:pPr algn="ctr"/>
            <a:r>
              <a:rPr lang="en-US" altLang="pt-BR" dirty="0"/>
              <a:t>Al</a:t>
            </a:r>
            <a:r>
              <a:rPr lang="en-US" altLang="en-US" dirty="0"/>
              <a:t>é</a:t>
            </a:r>
            <a:r>
              <a:rPr lang="en-US" altLang="pt-BR" dirty="0"/>
              <a:t>m do conforto visual e t</a:t>
            </a:r>
            <a:r>
              <a:rPr lang="en-US" altLang="en-US" dirty="0"/>
              <a:t>é</a:t>
            </a:r>
            <a:r>
              <a:rPr lang="en-US" altLang="pt-BR" dirty="0"/>
              <a:t>rmico, contribuem significativamente para a efici</a:t>
            </a:r>
            <a:r>
              <a:rPr lang="en-US" altLang="en-US" dirty="0"/>
              <a:t>ê</a:t>
            </a:r>
            <a:r>
              <a:rPr lang="en-US" altLang="pt-BR" dirty="0"/>
              <a:t>ncia energ</a:t>
            </a:r>
            <a:r>
              <a:rPr lang="en-US" altLang="en-US" dirty="0"/>
              <a:t>é</a:t>
            </a:r>
            <a:r>
              <a:rPr lang="en-US" altLang="pt-BR" dirty="0"/>
              <a:t>tica do </a:t>
            </a:r>
            <a:endParaRPr lang="en-US" altLang="pt-BR" dirty="0"/>
          </a:p>
          <a:p>
            <a:pPr algn="ctr"/>
            <a:r>
              <a:rPr lang="en-US" altLang="pt-BR" dirty="0"/>
              <a:t>ambiente, reduzindo o uso de ar-condicionado e aquecedores, o que resulta em economia de energia</a:t>
            </a:r>
            <a:endParaRPr lang="en-US" altLang="pt-BR" dirty="0"/>
          </a:p>
          <a:p>
            <a:pPr algn="ctr"/>
            <a:r>
              <a:rPr lang="en-US" altLang="pt-BR" dirty="0"/>
              <a:t>el</a:t>
            </a:r>
            <a:r>
              <a:rPr lang="en-US" altLang="en-US" dirty="0"/>
              <a:t>é</a:t>
            </a:r>
            <a:r>
              <a:rPr lang="en-US" altLang="pt-BR" dirty="0"/>
              <a:t>trica e menor impacto ambiental.</a:t>
            </a:r>
            <a:endParaRPr lang="en-US" alt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467360" y="642112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530064" y="6390640"/>
            <a:ext cx="542697" cy="33528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1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984" y="1385887"/>
            <a:ext cx="4269697" cy="40862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440" y="866174"/>
            <a:ext cx="5587576" cy="18764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440" y="2905341"/>
            <a:ext cx="5587576" cy="32033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0872" y="538480"/>
            <a:ext cx="5775656" cy="711200"/>
          </a:xfrm>
        </p:spPr>
        <p:txBody>
          <a:bodyPr>
            <a:normAutofit/>
          </a:bodyPr>
          <a:lstStyle/>
          <a:p>
            <a:r>
              <a:rPr lang="pt-BR" sz="2800" dirty="0"/>
              <a:t>Estudo de Caso</a:t>
            </a:r>
            <a:endParaRPr 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78198" y="6488668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 de Texto 2"/>
          <p:cNvSpPr txBox="1"/>
          <p:nvPr/>
        </p:nvSpPr>
        <p:spPr>
          <a:xfrm>
            <a:off x="861695" y="1249680"/>
            <a:ext cx="10511790" cy="4405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pt-BR" altLang="en-US" b="1"/>
              <a:t> </a:t>
            </a:r>
            <a:r>
              <a:rPr lang="en-US" altLang="pt-BR" b="1"/>
              <a:t>Estudo de Caso 1 </a:t>
            </a:r>
            <a:r>
              <a:rPr lang="en-US" altLang="pt-BR"/>
              <a:t>– Resid</a:t>
            </a:r>
            <a:r>
              <a:rPr lang="en-US" altLang="en-US"/>
              <a:t>ê</a:t>
            </a:r>
            <a:r>
              <a:rPr lang="en-US" altLang="pt-BR"/>
              <a:t>ncia Compacta com Alvenaria Estrutural em Campinas/SP</a:t>
            </a:r>
            <a:endParaRPr lang="en-US" altLang="pt-BR"/>
          </a:p>
          <a:p>
            <a:pPr algn="ctr"/>
            <a:r>
              <a:rPr lang="en-US" altLang="pt-BR"/>
              <a:t>Este projeto foi desenvolvido para um casal com dois filhos, em um terreno plano de 360 m</a:t>
            </a:r>
            <a:r>
              <a:rPr lang="en-US" altLang="en-US"/>
              <a:t>²</a:t>
            </a:r>
            <a:r>
              <a:rPr lang="en-US" altLang="pt-BR"/>
              <a:t>, no </a:t>
            </a:r>
            <a:endParaRPr lang="en-US" altLang="pt-BR"/>
          </a:p>
          <a:p>
            <a:pPr algn="ctr"/>
            <a:r>
              <a:rPr lang="en-US" altLang="pt-BR"/>
              <a:t>interior de S</a:t>
            </a:r>
            <a:r>
              <a:rPr lang="en-US" altLang="en-US"/>
              <a:t>ã</a:t>
            </a:r>
            <a:r>
              <a:rPr lang="en-US" altLang="pt-BR"/>
              <a:t>o Paulo. A casa t</a:t>
            </a:r>
            <a:r>
              <a:rPr lang="en-US" altLang="en-US"/>
              <a:t>é</a:t>
            </a:r>
            <a:r>
              <a:rPr lang="en-US" altLang="pt-BR"/>
              <a:t>rrea, com 280 m</a:t>
            </a:r>
            <a:r>
              <a:rPr lang="en-US" altLang="en-US"/>
              <a:t>²</a:t>
            </a:r>
            <a:r>
              <a:rPr lang="en-US" altLang="pt-BR"/>
              <a:t> de </a:t>
            </a:r>
            <a:r>
              <a:rPr lang="en-US" altLang="en-US"/>
              <a:t>á</a:t>
            </a:r>
            <a:r>
              <a:rPr lang="en-US" altLang="pt-BR"/>
              <a:t>rea constru</a:t>
            </a:r>
            <a:r>
              <a:rPr lang="en-US" altLang="en-US"/>
              <a:t>í</a:t>
            </a:r>
            <a:r>
              <a:rPr lang="en-US" altLang="pt-BR"/>
              <a:t>da, utilizou alvenaria estrutural com </a:t>
            </a:r>
            <a:endParaRPr lang="en-US" altLang="pt-BR"/>
          </a:p>
          <a:p>
            <a:pPr algn="ctr"/>
            <a:r>
              <a:rPr lang="en-US" altLang="pt-BR"/>
              <a:t>blocos de concreto e acabamento m</a:t>
            </a:r>
            <a:r>
              <a:rPr lang="en-US" altLang="en-US"/>
              <a:t>é</a:t>
            </a:r>
            <a:r>
              <a:rPr lang="en-US" altLang="pt-BR"/>
              <a:t>dio.</a:t>
            </a:r>
            <a:endParaRPr lang="en-US" altLang="pt-BR"/>
          </a:p>
          <a:p>
            <a:pPr algn="ctr"/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Solu</a:t>
            </a:r>
            <a:r>
              <a:rPr lang="" altLang="en-US"/>
              <a:t>çõ</a:t>
            </a:r>
            <a:r>
              <a:rPr lang="en-US" altLang="pt-BR"/>
              <a:t>es Aplicadas:</a:t>
            </a:r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* Sistema construtivo racionalizado, com redu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 de res</a:t>
            </a:r>
            <a:r>
              <a:rPr lang="en-US" altLang="en-US"/>
              <a:t>í</a:t>
            </a:r>
            <a:r>
              <a:rPr lang="en-US" altLang="pt-BR"/>
              <a:t>duos e tempo de obra.</a:t>
            </a:r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* Ambientes amplos e integrados, como sala e cozinha em conceito aberto.</a:t>
            </a:r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* Cobertura com telha cer</a:t>
            </a:r>
            <a:r>
              <a:rPr lang="en-US" altLang="en-US"/>
              <a:t>â</a:t>
            </a:r>
            <a:r>
              <a:rPr lang="en-US" altLang="pt-BR"/>
              <a:t>mica e estrutura de madeira aparente.</a:t>
            </a:r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* Ilumina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 e ventila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 natural otimizadas.</a:t>
            </a:r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* Or</a:t>
            </a:r>
            <a:r>
              <a:rPr lang="" altLang="en-US"/>
              <a:t>ç</a:t>
            </a:r>
            <a:r>
              <a:rPr lang="en-US" altLang="pt-BR"/>
              <a:t>amento com base em pre</a:t>
            </a:r>
            <a:r>
              <a:rPr lang="" altLang="en-US"/>
              <a:t>ç</a:t>
            </a:r>
            <a:r>
              <a:rPr lang="en-US" altLang="pt-BR"/>
              <a:t>os locais da Tabela SINAPI.</a:t>
            </a:r>
            <a:endParaRPr lang="en-US" altLang="pt-BR"/>
          </a:p>
          <a:p>
            <a:pPr indent="0" algn="ctr">
              <a:buFont typeface="Arial" panose="020B0604020202020204" pitchFamily="34" charset="0"/>
              <a:buNone/>
            </a:pPr>
            <a:endParaRPr lang="en-US" altLang="pt-BR"/>
          </a:p>
          <a:p>
            <a:pPr indent="0" algn="ctr">
              <a:buNone/>
            </a:pPr>
            <a:r>
              <a:rPr lang="en-US" altLang="pt-BR"/>
              <a:t>Resultados:</a:t>
            </a:r>
            <a:endParaRPr lang="en-US" altLang="pt-BR"/>
          </a:p>
          <a:p>
            <a:pPr indent="0" algn="ctr">
              <a:buNone/>
            </a:pPr>
            <a:r>
              <a:rPr lang="en-US" altLang="pt-BR"/>
              <a:t>A obra foi conclu</a:t>
            </a:r>
            <a:r>
              <a:rPr lang="en-US" altLang="en-US"/>
              <a:t>í</a:t>
            </a:r>
            <a:r>
              <a:rPr lang="en-US" altLang="pt-BR"/>
              <a:t>da em 9 meses. O projeto foi bem avaliado pelo conforto t</a:t>
            </a:r>
            <a:r>
              <a:rPr lang="en-US" altLang="en-US"/>
              <a:t>é</a:t>
            </a:r>
            <a:r>
              <a:rPr lang="en-US" altLang="pt-BR"/>
              <a:t>rmico e pela otimiza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 </a:t>
            </a:r>
            <a:endParaRPr lang="en-US" altLang="pt-BR"/>
          </a:p>
          <a:p>
            <a:pPr indent="0" algn="ctr">
              <a:buNone/>
            </a:pPr>
            <a:r>
              <a:rPr lang="en-US" altLang="pt-BR"/>
              <a:t>dos espa</a:t>
            </a:r>
            <a:r>
              <a:rPr lang="" altLang="en-US"/>
              <a:t>ç</a:t>
            </a:r>
            <a:r>
              <a:rPr lang="en-US" altLang="pt-BR"/>
              <a:t>os. A alvenaria estrutural proporcionou economia de 12% em rela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 ao sistema convencional </a:t>
            </a:r>
            <a:endParaRPr lang="en-US" altLang="pt-BR"/>
          </a:p>
          <a:p>
            <a:pPr indent="0" algn="ctr">
              <a:buNone/>
            </a:pPr>
            <a:r>
              <a:rPr lang="en-US" altLang="pt-BR"/>
              <a:t>com pilares e vigas.</a:t>
            </a:r>
            <a:endParaRPr lang="en-US" alt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00196" y="6461760"/>
            <a:ext cx="373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 de Texto 1"/>
          <p:cNvSpPr txBox="1"/>
          <p:nvPr/>
        </p:nvSpPr>
        <p:spPr>
          <a:xfrm>
            <a:off x="1014730" y="1054735"/>
            <a:ext cx="10162540" cy="4936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pt-BR" altLang="en-US" b="1"/>
              <a:t> </a:t>
            </a:r>
            <a:r>
              <a:rPr lang="en-US" altLang="pt-BR" b="1"/>
              <a:t>Estudo de Caso 2 </a:t>
            </a:r>
            <a:r>
              <a:rPr lang="en-US" altLang="pt-BR"/>
              <a:t>– Casa T</a:t>
            </a:r>
            <a:r>
              <a:rPr lang="en-US" altLang="en-US"/>
              <a:t>é</a:t>
            </a:r>
            <a:r>
              <a:rPr lang="en-US" altLang="pt-BR"/>
              <a:t>rrea Funcional em </a:t>
            </a:r>
            <a:r>
              <a:rPr lang="" altLang="en-US"/>
              <a:t>Á</a:t>
            </a:r>
            <a:r>
              <a:rPr lang="en-US" altLang="pt-BR"/>
              <a:t>rea Urbana (Zona Sul de S</a:t>
            </a:r>
            <a:r>
              <a:rPr lang="en-US" altLang="en-US"/>
              <a:t>ã</a:t>
            </a:r>
            <a:r>
              <a:rPr lang="en-US" altLang="pt-BR"/>
              <a:t>o Paulo)</a:t>
            </a:r>
            <a:endParaRPr lang="en-US" altLang="pt-BR"/>
          </a:p>
          <a:p>
            <a:pPr algn="ctr"/>
            <a:r>
              <a:rPr lang="en-US" altLang="pt-BR"/>
              <a:t>Descri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o:</a:t>
            </a:r>
            <a:endParaRPr lang="en-US" altLang="pt-BR"/>
          </a:p>
          <a:p>
            <a:pPr algn="ctr"/>
            <a:r>
              <a:rPr lang="en-US" altLang="pt-BR"/>
              <a:t>Uma resid</a:t>
            </a:r>
            <a:r>
              <a:rPr lang="en-US" altLang="en-US"/>
              <a:t>ê</a:t>
            </a:r>
            <a:r>
              <a:rPr lang="en-US" altLang="pt-BR"/>
              <a:t>ncia de 300 m</a:t>
            </a:r>
            <a:r>
              <a:rPr lang="en-US" altLang="en-US"/>
              <a:t>²</a:t>
            </a:r>
            <a:r>
              <a:rPr lang="en-US" altLang="pt-BR"/>
              <a:t> foi constru</a:t>
            </a:r>
            <a:r>
              <a:rPr lang="en-US" altLang="en-US"/>
              <a:t>í</a:t>
            </a:r>
            <a:r>
              <a:rPr lang="en-US" altLang="pt-BR"/>
              <a:t>da para um casal de idosos, priorizando acessibilidade e </a:t>
            </a:r>
            <a:endParaRPr lang="en-US" altLang="pt-BR"/>
          </a:p>
          <a:p>
            <a:pPr algn="ctr"/>
            <a:r>
              <a:rPr lang="en-US" altLang="pt-BR"/>
              <a:t>conforto t</a:t>
            </a:r>
            <a:r>
              <a:rPr lang="en-US" altLang="en-US"/>
              <a:t>é</a:t>
            </a:r>
            <a:r>
              <a:rPr lang="en-US" altLang="pt-BR"/>
              <a:t>rmico. O projeto optou por uma planta linear, com ambientes em um </a:t>
            </a:r>
            <a:r>
              <a:rPr lang="en-US" altLang="en-US"/>
              <a:t>ú</a:t>
            </a:r>
            <a:r>
              <a:rPr lang="en-US" altLang="pt-BR"/>
              <a:t>nico pavimento </a:t>
            </a:r>
            <a:endParaRPr lang="en-US" altLang="pt-BR"/>
          </a:p>
          <a:p>
            <a:pPr algn="ctr"/>
            <a:r>
              <a:rPr lang="en-US" altLang="pt-BR"/>
              <a:t>e circula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 cont</a:t>
            </a:r>
            <a:r>
              <a:rPr lang="en-US" altLang="en-US"/>
              <a:t>í</a:t>
            </a:r>
            <a:r>
              <a:rPr lang="en-US" altLang="pt-BR"/>
              <a:t>nua entre os espa</a:t>
            </a:r>
            <a:r>
              <a:rPr lang="" altLang="en-US"/>
              <a:t>ç</a:t>
            </a:r>
            <a:r>
              <a:rPr lang="en-US" altLang="pt-BR"/>
              <a:t>os.</a:t>
            </a:r>
            <a:endParaRPr lang="en-US" altLang="pt-BR"/>
          </a:p>
          <a:p>
            <a:pPr algn="ctr"/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Solu</a:t>
            </a:r>
            <a:r>
              <a:rPr lang="" altLang="en-US"/>
              <a:t>çõ</a:t>
            </a:r>
            <a:r>
              <a:rPr lang="en-US" altLang="pt-BR"/>
              <a:t>es Aplicadas:</a:t>
            </a:r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* P</a:t>
            </a:r>
            <a:r>
              <a:rPr lang="en-US" altLang="en-US"/>
              <a:t>é</a:t>
            </a:r>
            <a:r>
              <a:rPr lang="en-US" altLang="pt-BR"/>
              <a:t>-direito de 3,00 metros, promovendo amplitude e conforto interno.</a:t>
            </a:r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* Ambientes adaptados, com portas largas, piso antiderrapante e aus</a:t>
            </a:r>
            <a:r>
              <a:rPr lang="en-US" altLang="en-US"/>
              <a:t>ê</a:t>
            </a:r>
            <a:r>
              <a:rPr lang="en-US" altLang="pt-BR"/>
              <a:t>ncia de degraus.</a:t>
            </a:r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* Uso de alvenaria estrutural com blocos cer</a:t>
            </a:r>
            <a:r>
              <a:rPr lang="en-US" altLang="en-US"/>
              <a:t>â</a:t>
            </a:r>
            <a:r>
              <a:rPr lang="en-US" altLang="pt-BR"/>
              <a:t>micos, mais leve e com bom desempenho t</a:t>
            </a:r>
            <a:r>
              <a:rPr lang="en-US" altLang="en-US"/>
              <a:t>é</a:t>
            </a:r>
            <a:r>
              <a:rPr lang="en-US" altLang="pt-BR"/>
              <a:t>rmico.</a:t>
            </a:r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* Jardim interno e </a:t>
            </a:r>
            <a:r>
              <a:rPr lang="en-US" altLang="en-US"/>
              <a:t>á</a:t>
            </a:r>
            <a:r>
              <a:rPr lang="en-US" altLang="pt-BR"/>
              <a:t>reas verdes externas, que ajudam na ventila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 cruzada.</a:t>
            </a:r>
            <a:endParaRPr lang="en-US" altLang="pt-B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pt-BR"/>
              <a:t>* Cobertura leve com telha sandu</a:t>
            </a:r>
            <a:r>
              <a:rPr lang="en-US" altLang="en-US"/>
              <a:t>í</a:t>
            </a:r>
            <a:r>
              <a:rPr lang="en-US" altLang="pt-BR"/>
              <a:t>che, reduzindo a transfer</a:t>
            </a:r>
            <a:r>
              <a:rPr lang="en-US" altLang="en-US"/>
              <a:t>ê</a:t>
            </a:r>
            <a:r>
              <a:rPr lang="en-US" altLang="pt-BR"/>
              <a:t>ncia de calor para o interior.</a:t>
            </a:r>
            <a:endParaRPr lang="en-US" altLang="pt-BR"/>
          </a:p>
          <a:p>
            <a:pPr algn="ctr"/>
            <a:r>
              <a:rPr lang="en-US" altLang="pt-BR"/>
              <a:t>Resultados:</a:t>
            </a:r>
            <a:endParaRPr lang="en-US" altLang="pt-BR"/>
          </a:p>
          <a:p>
            <a:pPr algn="ctr"/>
            <a:r>
              <a:rPr lang="en-US" altLang="pt-BR"/>
              <a:t>A casa teve excelente desempenho t</a:t>
            </a:r>
            <a:r>
              <a:rPr lang="en-US" altLang="en-US"/>
              <a:t>é</a:t>
            </a:r>
            <a:r>
              <a:rPr lang="en-US" altLang="pt-BR"/>
              <a:t>rmico mesmo no ver</a:t>
            </a:r>
            <a:r>
              <a:rPr lang="en-US" altLang="en-US"/>
              <a:t>ã</a:t>
            </a:r>
            <a:r>
              <a:rPr lang="en-US" altLang="pt-BR"/>
              <a:t>o, sem necessidade de ar-condicionado. </a:t>
            </a:r>
            <a:endParaRPr lang="en-US" altLang="pt-BR"/>
          </a:p>
          <a:p>
            <a:pPr algn="ctr"/>
            <a:r>
              <a:rPr lang="en-US" altLang="pt-BR"/>
              <a:t>A escolha pelo sistema construtivo e acabamento m</a:t>
            </a:r>
            <a:r>
              <a:rPr lang="en-US" altLang="en-US"/>
              <a:t>é</a:t>
            </a:r>
            <a:r>
              <a:rPr lang="en-US" altLang="pt-BR"/>
              <a:t>dio garantiu custo equilibrado e baixo </a:t>
            </a:r>
            <a:r>
              <a:rPr lang="en-US" altLang="en-US"/>
              <a:t>í</a:t>
            </a:r>
            <a:r>
              <a:rPr lang="en-US" altLang="pt-BR"/>
              <a:t>ndice </a:t>
            </a:r>
            <a:endParaRPr lang="en-US" altLang="pt-BR"/>
          </a:p>
          <a:p>
            <a:pPr algn="ctr"/>
            <a:r>
              <a:rPr lang="en-US" altLang="pt-BR"/>
              <a:t>de manuten</a:t>
            </a:r>
            <a:r>
              <a:rPr lang="" altLang="en-US"/>
              <a:t>ç</a:t>
            </a:r>
            <a:r>
              <a:rPr lang="en-US" altLang="en-US"/>
              <a:t>ã</a:t>
            </a:r>
            <a:r>
              <a:rPr lang="en-US" altLang="pt-BR"/>
              <a:t>o ap</a:t>
            </a:r>
            <a:r>
              <a:rPr lang="en-US" altLang="en-US"/>
              <a:t>ó</a:t>
            </a:r>
            <a:r>
              <a:rPr lang="en-US" altLang="pt-BR"/>
              <a:t>s a entrega.</a:t>
            </a:r>
            <a:endParaRPr lang="en-US" alt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"/>
          <p:cNvSpPr txBox="1">
            <a:spLocks noGrp="1"/>
          </p:cNvSpPr>
          <p:nvPr>
            <p:ph type="title"/>
          </p:nvPr>
        </p:nvSpPr>
        <p:spPr>
          <a:xfrm>
            <a:off x="986454" y="705874"/>
            <a:ext cx="82974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pt-BR" dirty="0"/>
              <a:t>DEFINIÇÃO DO OBJETO DO ESTUDO</a:t>
            </a:r>
            <a:endParaRPr dirty="0"/>
          </a:p>
        </p:txBody>
      </p:sp>
      <p:sp>
        <p:nvSpPr>
          <p:cNvPr id="480" name="Google Shape;480;p7"/>
          <p:cNvSpPr txBox="1">
            <a:spLocks noGrp="1"/>
          </p:cNvSpPr>
          <p:nvPr>
            <p:ph type="body" idx="1"/>
          </p:nvPr>
        </p:nvSpPr>
        <p:spPr>
          <a:xfrm>
            <a:off x="531495" y="1721485"/>
            <a:ext cx="6822440" cy="463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pt-BR" dirty="0"/>
              <a:t>Terreno situado no endereço Parque Domingos Luís nº 183;</a:t>
            </a:r>
            <a:endParaRPr lang="pt-BR" dirty="0"/>
          </a:p>
          <a:p>
            <a:pPr lvl="0"/>
            <a:r>
              <a:rPr lang="pt-BR" dirty="0"/>
              <a:t>Área total Terreno: 341 m²; </a:t>
            </a:r>
            <a:endParaRPr lang="pt-BR" dirty="0"/>
          </a:p>
          <a:p>
            <a:pPr lvl="0"/>
            <a:r>
              <a:rPr lang="pt-BR" dirty="0"/>
              <a:t>Edificação Residencial Unifamiliar;</a:t>
            </a:r>
            <a:endParaRPr lang="pt-BR" dirty="0"/>
          </a:p>
          <a:p>
            <a:pPr lvl="0"/>
            <a:r>
              <a:rPr lang="pt-BR" dirty="0"/>
              <a:t>Localizado na Zona de Eixo de Estruturação da Transformação Urbana (ZEU);</a:t>
            </a:r>
            <a:endParaRPr lang="pt-BR" dirty="0"/>
          </a:p>
          <a:p>
            <a:pPr lvl="0"/>
            <a:r>
              <a:rPr lang="pt-BR" dirty="0"/>
              <a:t>Taxa de ocupação é de 0,85% = 289,85m²</a:t>
            </a:r>
            <a:endParaRPr lang="pt-BR" dirty="0"/>
          </a:p>
          <a:p>
            <a:pPr lvl="0"/>
            <a:r>
              <a:rPr lang="pt-BR" dirty="0"/>
              <a:t>Projeto com 0,81% = 275m</a:t>
            </a:r>
            <a:endParaRPr lang="pt-BR" dirty="0"/>
          </a:p>
          <a:p>
            <a:pPr lvl="0"/>
            <a:r>
              <a:rPr lang="pt-BR" dirty="0"/>
              <a:t>Coeficiente de aproveitamento é 1 </a:t>
            </a:r>
            <a:endParaRPr lang="pt-BR" dirty="0"/>
          </a:p>
          <a:p>
            <a:pPr lvl="0"/>
            <a:r>
              <a:rPr lang="pt-BR" dirty="0"/>
              <a:t>Taxa de permeabilidade é de 0,15 = 51,15m</a:t>
            </a:r>
            <a:endParaRPr lang="pt-BR" dirty="0"/>
          </a:p>
          <a:p>
            <a:pPr lvl="0"/>
            <a:endParaRPr lang="pt-BR"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  <p:sp>
        <p:nvSpPr>
          <p:cNvPr id="481" name="Google Shape;481;p7"/>
          <p:cNvSpPr txBox="1">
            <a:spLocks noGrp="1"/>
          </p:cNvSpPr>
          <p:nvPr>
            <p:ph type="sldNum" idx="12"/>
          </p:nvPr>
        </p:nvSpPr>
        <p:spPr>
          <a:xfrm>
            <a:off x="647577" y="6441997"/>
            <a:ext cx="26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4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96" name="Google Shape;496;p16" descr="Interface gráfica do usuário, Texto, Aplicativo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096760" y="1627505"/>
            <a:ext cx="4453890" cy="38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"/>
          <p:cNvSpPr txBox="1">
            <a:spLocks noGrp="1"/>
          </p:cNvSpPr>
          <p:nvPr>
            <p:ph type="title"/>
          </p:nvPr>
        </p:nvSpPr>
        <p:spPr>
          <a:xfrm>
            <a:off x="662243" y="392114"/>
            <a:ext cx="8535749" cy="70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pt-BR" dirty="0"/>
              <a:t>BAIRRO EIXO ESTRUTURAÇÃO URBANA</a:t>
            </a:r>
            <a:endParaRPr dirty="0"/>
          </a:p>
        </p:txBody>
      </p:sp>
      <p:sp>
        <p:nvSpPr>
          <p:cNvPr id="510" name="Google Shape;510;p8"/>
          <p:cNvSpPr txBox="1">
            <a:spLocks noGrp="1"/>
          </p:cNvSpPr>
          <p:nvPr>
            <p:ph type="sldNum" idx="12"/>
          </p:nvPr>
        </p:nvSpPr>
        <p:spPr>
          <a:xfrm>
            <a:off x="454152" y="6492875"/>
            <a:ext cx="2670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"/>
          <a:srcRect l="3916" t="16027" r="5432" b="11704"/>
          <a:stretch>
            <a:fillRect/>
          </a:stretch>
        </p:blipFill>
        <p:spPr>
          <a:xfrm>
            <a:off x="840645" y="1194715"/>
            <a:ext cx="10510709" cy="49562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2"/>
          <p:cNvSpPr txBox="1">
            <a:spLocks noGrp="1"/>
          </p:cNvSpPr>
          <p:nvPr>
            <p:ph type="title"/>
          </p:nvPr>
        </p:nvSpPr>
        <p:spPr>
          <a:xfrm>
            <a:off x="671123" y="442886"/>
            <a:ext cx="9147580" cy="70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pt-BR" dirty="0"/>
              <a:t>LOCALIZAÇÃO EMPREENDIMENTO VIA SATÉLITE</a:t>
            </a:r>
            <a:endParaRPr dirty="0"/>
          </a:p>
        </p:txBody>
      </p:sp>
      <p:sp>
        <p:nvSpPr>
          <p:cNvPr id="531" name="Google Shape;531;p12"/>
          <p:cNvSpPr txBox="1">
            <a:spLocks noGrp="1"/>
          </p:cNvSpPr>
          <p:nvPr>
            <p:ph type="sldNum" idx="12"/>
          </p:nvPr>
        </p:nvSpPr>
        <p:spPr>
          <a:xfrm>
            <a:off x="413512" y="6415114"/>
            <a:ext cx="2670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  <p:pic>
        <p:nvPicPr>
          <p:cNvPr id="532" name="Google Shape;532;p12" descr="Cidade vista de cima&#10;&#10;Descrição gerada automaticamente com confiança baixa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313895" y="1189607"/>
            <a:ext cx="9726270" cy="4890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"/>
          <p:cNvSpPr txBox="1">
            <a:spLocks noGrp="1"/>
          </p:cNvSpPr>
          <p:nvPr>
            <p:ph type="title"/>
          </p:nvPr>
        </p:nvSpPr>
        <p:spPr>
          <a:xfrm>
            <a:off x="892810" y="336550"/>
            <a:ext cx="8297545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pt-BR" dirty="0"/>
              <a:t>RESUMO</a:t>
            </a:r>
            <a:endParaRPr dirty="0"/>
          </a:p>
        </p:txBody>
      </p:sp>
      <p:sp>
        <p:nvSpPr>
          <p:cNvPr id="458" name="Google Shape;458;p2"/>
          <p:cNvSpPr txBox="1">
            <a:spLocks noGrp="1"/>
          </p:cNvSpPr>
          <p:nvPr>
            <p:ph type="body" idx="1"/>
          </p:nvPr>
        </p:nvSpPr>
        <p:spPr>
          <a:xfrm>
            <a:off x="892810" y="1667510"/>
            <a:ext cx="10173335" cy="475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 algn="ctr">
              <a:buNone/>
            </a:pPr>
            <a:r>
              <a:rPr lang="en-US" altLang="pt-BR" dirty="0">
                <a:cs typeface="+mn-lt"/>
              </a:rPr>
              <a:t>Esse projeto visa criar um ambiente acolhedor, funcional e contempor</a:t>
            </a:r>
            <a:r>
              <a:rPr lang="en-US" altLang="en-US" dirty="0">
                <a:cs typeface="+mn-lt"/>
              </a:rPr>
              <a:t>â</a:t>
            </a:r>
            <a:r>
              <a:rPr lang="en-US" altLang="pt-BR" dirty="0">
                <a:cs typeface="+mn-lt"/>
              </a:rPr>
              <a:t>neo para um jovem casal, Eduardo e Lu</a:t>
            </a:r>
            <a:r>
              <a:rPr lang="en-US" altLang="en-US" dirty="0">
                <a:cs typeface="+mn-lt"/>
              </a:rPr>
              <a:t>í</a:t>
            </a:r>
            <a:r>
              <a:rPr lang="en-US" altLang="pt-BR" dirty="0">
                <a:cs typeface="+mn-lt"/>
              </a:rPr>
              <a:t>sa, com a possibilidade de expans</a:t>
            </a:r>
            <a:r>
              <a:rPr lang="en-US" altLang="en-US" dirty="0">
                <a:cs typeface="+mn-lt"/>
              </a:rPr>
              <a:t>ã</a:t>
            </a:r>
            <a:r>
              <a:rPr lang="en-US" altLang="pt-BR" dirty="0">
                <a:cs typeface="+mn-lt"/>
              </a:rPr>
              <a:t>o familiar futuramente, levando em considera</a:t>
            </a:r>
            <a:r>
              <a:rPr lang="" altLang="en-US" dirty="0">
                <a:cs typeface="+mn-lt"/>
              </a:rPr>
              <a:t>ç</a:t>
            </a:r>
            <a:r>
              <a:rPr lang="en-US" altLang="en-US" dirty="0">
                <a:cs typeface="+mn-lt"/>
              </a:rPr>
              <a:t>ã</a:t>
            </a:r>
            <a:r>
              <a:rPr lang="en-US" altLang="pt-BR" dirty="0">
                <a:cs typeface="+mn-lt"/>
              </a:rPr>
              <a:t>o suas necessidades dia</a:t>
            </a:r>
            <a:r>
              <a:rPr lang="pt-BR" altLang="en-US" dirty="0">
                <a:cs typeface="+mn-lt"/>
              </a:rPr>
              <a:t>ri</a:t>
            </a:r>
            <a:r>
              <a:rPr lang="en-US" altLang="pt-BR" dirty="0">
                <a:cs typeface="+mn-lt"/>
              </a:rPr>
              <a:t>as e prefer</a:t>
            </a:r>
            <a:r>
              <a:rPr lang="en-US" altLang="en-US" dirty="0">
                <a:cs typeface="+mn-lt"/>
              </a:rPr>
              <a:t>ê</a:t>
            </a:r>
            <a:r>
              <a:rPr lang="en-US" altLang="pt-BR" dirty="0">
                <a:cs typeface="+mn-lt"/>
              </a:rPr>
              <a:t>ncias pessoais. Com uma proposta de uma tecnologia nova, que facilitar</a:t>
            </a:r>
            <a:r>
              <a:rPr lang="en-US" altLang="en-US" dirty="0">
                <a:cs typeface="+mn-lt"/>
              </a:rPr>
              <a:t>á</a:t>
            </a:r>
            <a:r>
              <a:rPr lang="en-US" altLang="pt-BR" dirty="0">
                <a:cs typeface="+mn-lt"/>
              </a:rPr>
              <a:t> no auto consumo de energia e ampliar</a:t>
            </a:r>
            <a:r>
              <a:rPr lang="en-US" altLang="en-US" dirty="0">
                <a:cs typeface="+mn-lt"/>
              </a:rPr>
              <a:t>á</a:t>
            </a:r>
            <a:r>
              <a:rPr lang="en-US" altLang="pt-BR" dirty="0">
                <a:cs typeface="+mn-lt"/>
              </a:rPr>
              <a:t> a otimiza</a:t>
            </a:r>
            <a:r>
              <a:rPr lang="" altLang="en-US" dirty="0">
                <a:cs typeface="+mn-lt"/>
              </a:rPr>
              <a:t>ç</a:t>
            </a:r>
            <a:r>
              <a:rPr lang="en-US" altLang="en-US" dirty="0">
                <a:cs typeface="+mn-lt"/>
              </a:rPr>
              <a:t>ã</a:t>
            </a:r>
            <a:r>
              <a:rPr lang="en-US" altLang="pt-BR" dirty="0">
                <a:cs typeface="+mn-lt"/>
              </a:rPr>
              <a:t>o da luz natural nos ambientes.</a:t>
            </a:r>
            <a:endParaRPr lang="en-US" altLang="pt-BR" dirty="0">
              <a:cs typeface="+mn-lt"/>
            </a:endParaRPr>
          </a:p>
          <a:p>
            <a:pPr marL="101600" indent="0" algn="ctr">
              <a:buNone/>
            </a:pPr>
            <a:endParaRPr lang="en-US" altLang="pt-BR" dirty="0">
              <a:cs typeface="+mn-lt"/>
            </a:endParaRPr>
          </a:p>
          <a:p>
            <a:pPr marL="101600" indent="0" algn="ctr">
              <a:buNone/>
            </a:pPr>
            <a:r>
              <a:rPr lang="en-US" altLang="pt-BR" dirty="0">
                <a:cs typeface="+mn-lt"/>
              </a:rPr>
              <a:t>A proposta inclui:</a:t>
            </a:r>
            <a:endParaRPr lang="en-US" altLang="pt-BR" dirty="0">
              <a:cs typeface="+mn-lt"/>
            </a:endParaRPr>
          </a:p>
          <a:p>
            <a:pPr algn="ctr"/>
            <a:r>
              <a:rPr lang="en-US" altLang="pt-BR" dirty="0">
                <a:cs typeface="+mn-lt"/>
              </a:rPr>
              <a:t>Ambientes Integrados</a:t>
            </a:r>
            <a:endParaRPr lang="en-US" altLang="pt-BR" dirty="0">
              <a:cs typeface="+mn-lt"/>
            </a:endParaRPr>
          </a:p>
          <a:p>
            <a:pPr algn="ctr"/>
            <a:r>
              <a:rPr lang="en-US" altLang="pt-BR" dirty="0">
                <a:cs typeface="+mn-lt"/>
              </a:rPr>
              <a:t>Estilo e Decora</a:t>
            </a:r>
            <a:r>
              <a:rPr lang="" altLang="en-US" dirty="0">
                <a:cs typeface="+mn-lt"/>
              </a:rPr>
              <a:t>ç</a:t>
            </a:r>
            <a:r>
              <a:rPr lang="en-US" altLang="en-US" dirty="0">
                <a:cs typeface="+mn-lt"/>
              </a:rPr>
              <a:t>ã</a:t>
            </a:r>
            <a:r>
              <a:rPr lang="en-US" altLang="pt-BR" dirty="0">
                <a:cs typeface="+mn-lt"/>
              </a:rPr>
              <a:t>o</a:t>
            </a:r>
            <a:endParaRPr lang="en-US" altLang="pt-BR" dirty="0">
              <a:cs typeface="+mn-lt"/>
            </a:endParaRPr>
          </a:p>
          <a:p>
            <a:pPr algn="ctr"/>
            <a:r>
              <a:rPr lang="en-US" altLang="pt-BR" dirty="0">
                <a:cs typeface="+mn-lt"/>
              </a:rPr>
              <a:t>Humina</a:t>
            </a:r>
            <a:r>
              <a:rPr lang="" altLang="en-US" dirty="0">
                <a:cs typeface="+mn-lt"/>
              </a:rPr>
              <a:t>ç</a:t>
            </a:r>
            <a:r>
              <a:rPr lang="en-US" altLang="en-US" dirty="0">
                <a:cs typeface="+mn-lt"/>
              </a:rPr>
              <a:t>ã</a:t>
            </a:r>
            <a:r>
              <a:rPr lang="en-US" altLang="pt-BR" dirty="0">
                <a:cs typeface="+mn-lt"/>
              </a:rPr>
              <a:t>o Natura</a:t>
            </a:r>
            <a:r>
              <a:rPr lang="pt-BR" altLang="en-US" dirty="0">
                <a:cs typeface="+mn-lt"/>
              </a:rPr>
              <a:t>l</a:t>
            </a:r>
            <a:endParaRPr lang="en-US" altLang="pt-BR" dirty="0">
              <a:cs typeface="+mn-lt"/>
            </a:endParaRPr>
          </a:p>
          <a:p>
            <a:pPr algn="ctr"/>
            <a:r>
              <a:rPr lang="en-US" altLang="pt-BR" dirty="0">
                <a:cs typeface="+mn-lt"/>
              </a:rPr>
              <a:t>Areas Externas</a:t>
            </a:r>
            <a:endParaRPr lang="en-US" altLang="pt-BR" dirty="0">
              <a:cs typeface="+mn-lt"/>
            </a:endParaRPr>
          </a:p>
          <a:p>
            <a:pPr algn="ctr"/>
            <a:r>
              <a:rPr lang="" altLang="en-US" dirty="0">
                <a:cs typeface="+mn-lt"/>
              </a:rPr>
              <a:t>Á</a:t>
            </a:r>
            <a:r>
              <a:rPr lang="en-US" altLang="pt-BR" dirty="0">
                <a:cs typeface="+mn-lt"/>
              </a:rPr>
              <a:t>reas verdes para impermeabiliza</a:t>
            </a:r>
            <a:r>
              <a:rPr lang="" altLang="en-US" dirty="0">
                <a:cs typeface="+mn-lt"/>
              </a:rPr>
              <a:t>ç</a:t>
            </a:r>
            <a:r>
              <a:rPr lang="en-US" altLang="en-US" dirty="0">
                <a:cs typeface="+mn-lt"/>
              </a:rPr>
              <a:t>ã</a:t>
            </a:r>
            <a:r>
              <a:rPr lang="en-US" altLang="pt-BR" dirty="0">
                <a:cs typeface="+mn-lt"/>
              </a:rPr>
              <a:t>o</a:t>
            </a:r>
            <a:endParaRPr lang="en-US" altLang="pt-BR" dirty="0">
              <a:cs typeface="+mn-lt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pt-BR" dirty="0"/>
          </a:p>
        </p:txBody>
      </p:sp>
      <p:sp>
        <p:nvSpPr>
          <p:cNvPr id="459" name="Google Shape;459;p2"/>
          <p:cNvSpPr txBox="1">
            <a:spLocks noGrp="1"/>
          </p:cNvSpPr>
          <p:nvPr>
            <p:ph type="sldNum" idx="12"/>
          </p:nvPr>
        </p:nvSpPr>
        <p:spPr>
          <a:xfrm>
            <a:off x="301752" y="6420357"/>
            <a:ext cx="2670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"/>
          <p:cNvSpPr txBox="1">
            <a:spLocks noGrp="1"/>
          </p:cNvSpPr>
          <p:nvPr>
            <p:ph type="title"/>
          </p:nvPr>
        </p:nvSpPr>
        <p:spPr>
          <a:xfrm>
            <a:off x="827338" y="338848"/>
            <a:ext cx="8297380" cy="73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pt-BR" dirty="0"/>
              <a:t>FACHADA ATUAL</a:t>
            </a:r>
            <a:endParaRPr dirty="0"/>
          </a:p>
        </p:txBody>
      </p:sp>
      <p:sp>
        <p:nvSpPr>
          <p:cNvPr id="538" name="Google Shape;538;p13"/>
          <p:cNvSpPr txBox="1">
            <a:spLocks noGrp="1"/>
          </p:cNvSpPr>
          <p:nvPr>
            <p:ph type="sldNum" idx="12"/>
          </p:nvPr>
        </p:nvSpPr>
        <p:spPr>
          <a:xfrm>
            <a:off x="565912" y="6492875"/>
            <a:ext cx="2670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"/>
          <a:srcRect l="1584" t="21481" b="7704"/>
          <a:stretch>
            <a:fillRect/>
          </a:stretch>
        </p:blipFill>
        <p:spPr>
          <a:xfrm>
            <a:off x="1008263" y="1365050"/>
            <a:ext cx="10289658" cy="45923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1"/>
          <p:cNvSpPr txBox="1">
            <a:spLocks noGrp="1"/>
          </p:cNvSpPr>
          <p:nvPr>
            <p:ph type="title"/>
          </p:nvPr>
        </p:nvSpPr>
        <p:spPr>
          <a:xfrm>
            <a:off x="833102" y="409869"/>
            <a:ext cx="4968090" cy="73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pt-BR" dirty="0"/>
              <a:t>DISTÂNCIA DO TRANSPORTE</a:t>
            </a:r>
            <a:endParaRPr dirty="0"/>
          </a:p>
        </p:txBody>
      </p:sp>
      <p:sp>
        <p:nvSpPr>
          <p:cNvPr id="545" name="Google Shape;545;p11"/>
          <p:cNvSpPr txBox="1">
            <a:spLocks noGrp="1"/>
          </p:cNvSpPr>
          <p:nvPr>
            <p:ph type="sldNum" idx="12"/>
          </p:nvPr>
        </p:nvSpPr>
        <p:spPr>
          <a:xfrm>
            <a:off x="494792" y="6448131"/>
            <a:ext cx="2670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  <p:pic>
        <p:nvPicPr>
          <p:cNvPr id="546" name="Google Shape;546;p11" descr="Interface gráfica do usuário, Aplicativo, Mapa&#10;&#10;Descrição gerada automaticamente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22267" y="1146820"/>
            <a:ext cx="9046347" cy="486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247bd060fc_0_0"/>
          <p:cNvSpPr txBox="1">
            <a:spLocks noGrp="1"/>
          </p:cNvSpPr>
          <p:nvPr>
            <p:ph type="sldNum" idx="12"/>
          </p:nvPr>
        </p:nvSpPr>
        <p:spPr>
          <a:xfrm>
            <a:off x="484534" y="6492900"/>
            <a:ext cx="2670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pt-BR"/>
            </a:fld>
            <a:endParaRPr dirty="0"/>
          </a:p>
        </p:txBody>
      </p:sp>
      <p:sp>
        <p:nvSpPr>
          <p:cNvPr id="3" name="CaixaDeTexto 2"/>
          <p:cNvSpPr txBox="1"/>
          <p:nvPr/>
        </p:nvSpPr>
        <p:spPr>
          <a:xfrm>
            <a:off x="914400" y="649550"/>
            <a:ext cx="3017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Planta Humanizada</a:t>
            </a:r>
            <a:endParaRPr lang="pt-BR" sz="2800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 descr="PLANTA HUMANIZAD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190625"/>
            <a:ext cx="10106025" cy="48463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492252" y="6324727"/>
            <a:ext cx="2670048" cy="365125"/>
          </a:xfrm>
        </p:spPr>
        <p:txBody>
          <a:bodyPr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  <p:pic>
        <p:nvPicPr>
          <p:cNvPr id="2" name="Imagem 1" descr="CASA COTAD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275" y="1351280"/>
            <a:ext cx="10650220" cy="4912995"/>
          </a:xfrm>
          <a:prstGeom prst="rect">
            <a:avLst/>
          </a:prstGeom>
        </p:spPr>
      </p:pic>
      <p:sp>
        <p:nvSpPr>
          <p:cNvPr id="3" name="Caixa de Texto 2"/>
          <p:cNvSpPr txBox="1"/>
          <p:nvPr/>
        </p:nvSpPr>
        <p:spPr>
          <a:xfrm>
            <a:off x="803275" y="80962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t-BR" altLang="en-US"/>
              <a:t>COTAS</a:t>
            </a:r>
            <a:endParaRPr lang="pt-BR" altLang="en-US"/>
          </a:p>
          <a:p>
            <a:endParaRPr lang="pt-BR" altLang="en-US"/>
          </a:p>
          <a:p>
            <a:endParaRPr lang="pt-BR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484632" y="6492875"/>
            <a:ext cx="2670048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712286" y="711200"/>
            <a:ext cx="20256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Corte A.A</a:t>
            </a:r>
            <a:endParaRPr lang="pt-BR" sz="36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460" y="1410335"/>
            <a:ext cx="10398760" cy="44621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596392" y="6439535"/>
            <a:ext cx="2670048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740792" y="760147"/>
            <a:ext cx="199707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Corte A.B</a:t>
            </a:r>
            <a:endParaRPr lang="pt-BR" sz="3600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5045" y="1491615"/>
            <a:ext cx="10308590" cy="46183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515112" y="6492875"/>
            <a:ext cx="2670048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11352" y="688472"/>
            <a:ext cx="26403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Corte do Telhado</a:t>
            </a:r>
            <a:endParaRPr lang="pt-BR" sz="2800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 descr="telhada ca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280" y="1399540"/>
            <a:ext cx="10504805" cy="47993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535432" y="6342086"/>
            <a:ext cx="2670048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798266" y="597535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Projeto de Elétrica</a:t>
            </a:r>
            <a:endParaRPr lang="pt-BR" sz="28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635" y="1120775"/>
            <a:ext cx="9529445" cy="48336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675132" y="5943092"/>
            <a:ext cx="2670048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085" y="666115"/>
            <a:ext cx="3347720" cy="52768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805" y="1109980"/>
            <a:ext cx="7342505" cy="49485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72798" y="670717"/>
            <a:ext cx="31235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Projeto de Hidráulica</a:t>
            </a:r>
            <a:endParaRPr lang="pt-BR" sz="2800" dirty="0"/>
          </a:p>
        </p:txBody>
      </p:sp>
      <p:pic>
        <p:nvPicPr>
          <p:cNvPr id="2" name="Imagem 1" descr="HIDRAULICA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6810" y="1192530"/>
            <a:ext cx="8772525" cy="49441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873760" y="822960"/>
            <a:ext cx="10474960" cy="606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sz="2800" dirty="0"/>
              <a:t>INTRODUÇÃO</a:t>
            </a:r>
            <a:endParaRPr lang="pt-BR" sz="28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algn="ctr"/>
            <a:r>
              <a:rPr lang="en-US" altLang="pt-BR" dirty="0"/>
              <a:t>Em busca de um equil</a:t>
            </a:r>
            <a:r>
              <a:rPr lang="en-US" altLang="en-US" dirty="0"/>
              <a:t>í</a:t>
            </a:r>
            <a:r>
              <a:rPr lang="en-US" altLang="pt-BR" dirty="0"/>
              <a:t>brio entre os espa</a:t>
            </a:r>
            <a:r>
              <a:rPr lang="" altLang="en-US" dirty="0"/>
              <a:t>ç</a:t>
            </a:r>
            <a:r>
              <a:rPr lang="en-US" altLang="pt-BR" dirty="0"/>
              <a:t>os amplos e integrados, mantendo a privacidade e intimidade </a:t>
            </a:r>
            <a:endParaRPr lang="en-US" altLang="pt-BR" dirty="0"/>
          </a:p>
          <a:p>
            <a:pPr algn="ctr"/>
            <a:r>
              <a:rPr lang="en-US" altLang="pt-BR" dirty="0"/>
              <a:t>necess</a:t>
            </a:r>
            <a:r>
              <a:rPr lang="en-US" altLang="en-US" dirty="0"/>
              <a:t>á</a:t>
            </a:r>
            <a:r>
              <a:rPr lang="en-US" altLang="pt-BR" dirty="0"/>
              <a:t>rias, cada ambiente foi projetado para refletir a personalidade dos moradores, ao mesmo tempo </a:t>
            </a:r>
            <a:endParaRPr lang="en-US" altLang="pt-BR" dirty="0"/>
          </a:p>
          <a:p>
            <a:pPr algn="ctr"/>
            <a:r>
              <a:rPr lang="en-US" altLang="pt-BR" dirty="0"/>
              <a:t>em que promove praticidade no dia a dia. Al</a:t>
            </a:r>
            <a:r>
              <a:rPr lang="en-US" altLang="en-US" dirty="0"/>
              <a:t>é</a:t>
            </a:r>
            <a:r>
              <a:rPr lang="en-US" altLang="pt-BR" dirty="0"/>
              <a:t>m disso, vai incorporar solu</a:t>
            </a:r>
            <a:r>
              <a:rPr lang="" altLang="en-US" dirty="0"/>
              <a:t>çõ</a:t>
            </a:r>
            <a:r>
              <a:rPr lang="en-US" altLang="pt-BR" dirty="0"/>
              <a:t>es sustent</a:t>
            </a:r>
            <a:r>
              <a:rPr lang="en-US" altLang="en-US" dirty="0"/>
              <a:t>á</a:t>
            </a:r>
            <a:r>
              <a:rPr lang="en-US" altLang="pt-BR" dirty="0"/>
              <a:t>veis e modernas, </a:t>
            </a:r>
            <a:endParaRPr lang="en-US" altLang="pt-BR" dirty="0"/>
          </a:p>
          <a:p>
            <a:pPr algn="ctr"/>
            <a:r>
              <a:rPr lang="en-US" altLang="pt-BR" dirty="0"/>
              <a:t>visando n</a:t>
            </a:r>
            <a:r>
              <a:rPr lang="en-US" altLang="en-US" dirty="0"/>
              <a:t>ã</a:t>
            </a:r>
            <a:r>
              <a:rPr lang="en-US" altLang="pt-BR" dirty="0"/>
              <a:t>o apenas a harmonia visual, mas tamb</a:t>
            </a:r>
            <a:r>
              <a:rPr lang="en-US" altLang="en-US" dirty="0"/>
              <a:t>é</a:t>
            </a:r>
            <a:r>
              <a:rPr lang="en-US" altLang="pt-BR" dirty="0"/>
              <a:t>m a efici</a:t>
            </a:r>
            <a:r>
              <a:rPr lang="en-US" altLang="en-US" dirty="0"/>
              <a:t>ê</a:t>
            </a:r>
            <a:r>
              <a:rPr lang="en-US" altLang="pt-BR" dirty="0"/>
              <a:t>ncia energ</a:t>
            </a:r>
            <a:r>
              <a:rPr lang="en-US" altLang="en-US" dirty="0"/>
              <a:t>é</a:t>
            </a:r>
            <a:r>
              <a:rPr lang="en-US" altLang="pt-BR" dirty="0"/>
              <a:t>tica e o respeito ao meio </a:t>
            </a:r>
            <a:endParaRPr lang="en-US" altLang="pt-BR" dirty="0"/>
          </a:p>
          <a:p>
            <a:pPr algn="ctr"/>
            <a:r>
              <a:rPr lang="en-US" altLang="pt-BR" dirty="0"/>
              <a:t>ambiente. A combina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de design contempor</a:t>
            </a:r>
            <a:r>
              <a:rPr lang="en-US" altLang="en-US" dirty="0"/>
              <a:t>â</a:t>
            </a:r>
            <a:r>
              <a:rPr lang="en-US" altLang="pt-BR" dirty="0"/>
              <a:t>neo, o conforto e qualidade de vida resulta em um </a:t>
            </a:r>
            <a:endParaRPr lang="en-US" altLang="pt-BR" dirty="0"/>
          </a:p>
          <a:p>
            <a:pPr algn="ctr"/>
            <a:r>
              <a:rPr lang="en-US" altLang="pt-BR" dirty="0"/>
              <a:t>espa</a:t>
            </a:r>
            <a:r>
              <a:rPr lang="" altLang="en-US" dirty="0"/>
              <a:t>ç</a:t>
            </a:r>
            <a:r>
              <a:rPr lang="en-US" altLang="pt-BR" dirty="0"/>
              <a:t>o que se adapta perfeitamente ao programa de necessidade.</a:t>
            </a:r>
            <a:endParaRPr lang="en-US" altLang="pt-BR" dirty="0"/>
          </a:p>
          <a:p>
            <a:pPr algn="ctr"/>
            <a:endParaRPr lang="en-US" altLang="pt-BR" dirty="0"/>
          </a:p>
          <a:p>
            <a:pPr algn="ctr"/>
            <a:endParaRPr lang="en-US" altLang="pt-BR" dirty="0"/>
          </a:p>
          <a:p>
            <a:pPr algn="ctr"/>
            <a:endParaRPr lang="en-US" altLang="pt-BR" dirty="0"/>
          </a:p>
          <a:p>
            <a:pPr algn="ctr"/>
            <a:r>
              <a:rPr lang="en-US" altLang="pt-BR" dirty="0"/>
              <a:t>Palavras- Chaves: Resid</a:t>
            </a:r>
            <a:r>
              <a:rPr lang="en-US" altLang="en-US" dirty="0"/>
              <a:t>ê</a:t>
            </a:r>
            <a:r>
              <a:rPr lang="en-US" altLang="pt-BR" dirty="0"/>
              <a:t>ncia / Vidros Termocrômicos / Conforto / Luz Natural</a:t>
            </a:r>
            <a:endParaRPr lang="en-US" altLang="pt-BR" dirty="0"/>
          </a:p>
          <a:p>
            <a:pPr algn="ctr"/>
            <a:endParaRPr lang="en-US" alt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55600" y="6470659"/>
            <a:ext cx="284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IDRAULICA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0" y="1069340"/>
            <a:ext cx="8220075" cy="496824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Caixa de Texto 4"/>
          <p:cNvSpPr txBox="1"/>
          <p:nvPr/>
        </p:nvSpPr>
        <p:spPr>
          <a:xfrm>
            <a:off x="724535" y="6521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t-BR" sz="2800" dirty="0">
                <a:sym typeface="+mn-ea"/>
              </a:rPr>
              <a:t>Projeto de ESGOTO</a:t>
            </a:r>
            <a:endParaRPr lang="pt-BR" altLang="en-US" sz="2800" dirty="0">
              <a:sym typeface="+mn-ea"/>
            </a:endParaRPr>
          </a:p>
        </p:txBody>
      </p:sp>
      <p:pic>
        <p:nvPicPr>
          <p:cNvPr id="6" name="Imagem 5" descr="esgoto cert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2075" y="1174115"/>
            <a:ext cx="9107170" cy="500951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aixa de Texto 3"/>
          <p:cNvSpPr txBox="1"/>
          <p:nvPr/>
        </p:nvSpPr>
        <p:spPr>
          <a:xfrm>
            <a:off x="724535" y="7042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t-BR" sz="2800" dirty="0">
                <a:sym typeface="+mn-ea"/>
              </a:rPr>
              <a:t>Projeto de ESTRUTURA</a:t>
            </a:r>
            <a:endParaRPr lang="pt-BR" altLang="en-US" sz="2800" dirty="0">
              <a:sym typeface="+mn-ea"/>
            </a:endParaRPr>
          </a:p>
        </p:txBody>
      </p:sp>
      <p:pic>
        <p:nvPicPr>
          <p:cNvPr id="5" name="Imagem 4" descr="ESTRUTUR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8295" y="1226185"/>
            <a:ext cx="9277350" cy="479234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aixa de Texto 3"/>
          <p:cNvSpPr txBox="1"/>
          <p:nvPr/>
        </p:nvSpPr>
        <p:spPr>
          <a:xfrm>
            <a:off x="732790" y="7391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t-BR" sz="2800" dirty="0">
                <a:sym typeface="+mn-ea"/>
              </a:rPr>
              <a:t>Projeto de FUNDAÇÃO</a:t>
            </a:r>
            <a:endParaRPr lang="pt-BR" altLang="en-US" sz="2800" dirty="0">
              <a:sym typeface="+mn-ea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5075" y="1195705"/>
            <a:ext cx="9896475" cy="49561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225" y="504825"/>
            <a:ext cx="10300335" cy="2167255"/>
          </a:xfrm>
        </p:spPr>
        <p:txBody>
          <a:bodyPr/>
          <a:p>
            <a:pPr algn="ctr"/>
            <a:r>
              <a:rPr lang="pt-BR" altLang="en-US"/>
              <a:t>PERSPECTIVA DO PROJETO NO SKETCHUP</a:t>
            </a:r>
            <a:endParaRPr lang="pt-BR" alt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9630" y="2903220"/>
            <a:ext cx="10537825" cy="3116580"/>
          </a:xfrm>
        </p:spPr>
        <p:txBody>
          <a:bodyPr>
            <a:normAutofit lnSpcReduction="20000"/>
          </a:bodyPr>
          <a:p>
            <a:pPr algn="ctr"/>
            <a:r>
              <a:rPr lang="pt-BR" altLang="en-US"/>
              <a:t>CONTÉM NAS IMAGENS:</a:t>
            </a:r>
            <a:endParaRPr lang="pt-BR" altLang="en-US"/>
          </a:p>
          <a:p>
            <a:pPr marL="571500" indent="-342900" algn="ctr">
              <a:buFont typeface="Arial" panose="020B0604020202020204" pitchFamily="34" charset="0"/>
              <a:buChar char="•"/>
            </a:pPr>
            <a:r>
              <a:rPr lang="pt-BR" altLang="en-US"/>
              <a:t>LAYOUT</a:t>
            </a:r>
            <a:endParaRPr lang="pt-BR" altLang="en-US"/>
          </a:p>
          <a:p>
            <a:pPr marL="571500" indent="-342900" algn="ctr">
              <a:buFont typeface="Arial" panose="020B0604020202020204" pitchFamily="34" charset="0"/>
              <a:buChar char="•"/>
            </a:pPr>
            <a:r>
              <a:rPr lang="pt-BR" altLang="en-US"/>
              <a:t>AMBIENTES INTERNOS</a:t>
            </a:r>
            <a:endParaRPr lang="pt-BR" altLang="en-US"/>
          </a:p>
          <a:p>
            <a:pPr marL="571500" indent="-342900" algn="ctr">
              <a:buFont typeface="Arial" panose="020B0604020202020204" pitchFamily="34" charset="0"/>
              <a:buChar char="•"/>
            </a:pPr>
            <a:r>
              <a:rPr lang="pt-BR" altLang="en-US"/>
              <a:t>AMBIENTE EXTERNO</a:t>
            </a:r>
            <a:endParaRPr lang="pt-BR" altLang="en-US"/>
          </a:p>
          <a:p>
            <a:pPr marL="571500" indent="-342900" algn="ctr">
              <a:buFont typeface="Arial" panose="020B0604020202020204" pitchFamily="34" charset="0"/>
              <a:buChar char="•"/>
            </a:pPr>
            <a:r>
              <a:rPr lang="pt-BR" altLang="en-US"/>
              <a:t>FACHADA</a:t>
            </a:r>
            <a:endParaRPr lang="pt-BR" altLang="en-US"/>
          </a:p>
          <a:p>
            <a:pPr marL="571500" indent="-342900" algn="ctr">
              <a:buFont typeface="Arial" panose="020B0604020202020204" pitchFamily="34" charset="0"/>
              <a:buChar char="•"/>
            </a:pPr>
            <a:r>
              <a:rPr lang="pt-BR" altLang="en-US"/>
              <a:t>VISTA DO TELHADO</a:t>
            </a:r>
            <a:endParaRPr lang="pt-BR" altLang="en-US"/>
          </a:p>
          <a:p>
            <a:pPr marL="571500" indent="-342900" algn="ctr">
              <a:buFont typeface="Arial" panose="020B0604020202020204" pitchFamily="34" charset="0"/>
              <a:buChar char="•"/>
            </a:pPr>
            <a:r>
              <a:rPr lang="pt-BR" altLang="en-US"/>
              <a:t>VISTA LATERAIS</a:t>
            </a:r>
            <a:endParaRPr lang="pt-BR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foto de cima da casa t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805180"/>
            <a:ext cx="10706100" cy="539496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cozinha de cim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255" y="726440"/>
            <a:ext cx="5001895" cy="5453380"/>
          </a:xfrm>
          <a:prstGeom prst="rect">
            <a:avLst/>
          </a:prstGeom>
        </p:spPr>
      </p:pic>
      <p:pic>
        <p:nvPicPr>
          <p:cNvPr id="5" name="Imagem 4" descr="cozinha vist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895" y="726440"/>
            <a:ext cx="5304155" cy="545274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sala de cima sof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7290" y="760095"/>
            <a:ext cx="10030460" cy="533844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sala vista tot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021715"/>
            <a:ext cx="4987925" cy="4866640"/>
          </a:xfrm>
          <a:prstGeom prst="rect">
            <a:avLst/>
          </a:prstGeom>
        </p:spPr>
      </p:pic>
      <p:pic>
        <p:nvPicPr>
          <p:cNvPr id="5" name="Imagem 4" descr="sala de cima t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450" y="1021715"/>
            <a:ext cx="5295900" cy="48672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banheiro social vist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80" y="698500"/>
            <a:ext cx="4964430" cy="5277485"/>
          </a:xfrm>
          <a:prstGeom prst="rect">
            <a:avLst/>
          </a:prstGeom>
        </p:spPr>
      </p:pic>
      <p:pic>
        <p:nvPicPr>
          <p:cNvPr id="5" name="Imagem 4" descr="banheiro social de cim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545" y="698500"/>
            <a:ext cx="4612005" cy="52774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72160" y="810355"/>
            <a:ext cx="9068524" cy="797369"/>
          </a:xfrm>
        </p:spPr>
        <p:txBody>
          <a:bodyPr/>
          <a:lstStyle/>
          <a:p>
            <a:r>
              <a:rPr lang="pt-BR" dirty="0"/>
              <a:t>DESENVOLVIMENTO</a:t>
            </a:r>
            <a:endParaRPr lang="pt-BR" dirty="0"/>
          </a:p>
        </p:txBody>
      </p:sp>
      <p:sp>
        <p:nvSpPr>
          <p:cNvPr id="473" name="Google Shape;473;p4"/>
          <p:cNvSpPr txBox="1">
            <a:spLocks noGrp="1"/>
          </p:cNvSpPr>
          <p:nvPr>
            <p:ph type="sldNum" idx="12"/>
          </p:nvPr>
        </p:nvSpPr>
        <p:spPr>
          <a:xfrm>
            <a:off x="179832" y="6492875"/>
            <a:ext cx="2670048" cy="365125"/>
          </a:xfrm>
        </p:spPr>
        <p:txBody>
          <a:bodyPr/>
          <a:lstStyle/>
          <a:p>
            <a:pPr lvl="0"/>
            <a:fld id="{00000000-1234-1234-1234-123412341234}" type="slidenum">
              <a:rPr lang="pt-BR" smtClean="0">
                <a:sym typeface="Arial" panose="020B0604020202020204"/>
              </a:rPr>
            </a:fld>
            <a:endParaRPr lang="pt-BR" dirty="0">
              <a:sym typeface="Arial" panose="020B0604020202020204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579120" y="1788160"/>
            <a:ext cx="10800080" cy="4704715"/>
          </a:xfrm>
        </p:spPr>
        <p:txBody>
          <a:bodyPr/>
          <a:lstStyle/>
          <a:p>
            <a:pPr marL="101600" indent="0" algn="ctr">
              <a:buNone/>
            </a:pPr>
            <a:r>
              <a:rPr lang="en-US" altLang="pt-BR" dirty="0"/>
              <a:t>O desenvolvimento desse projeto tem como diretriz criar uma resid</a:t>
            </a:r>
            <a:r>
              <a:rPr lang="en-US" altLang="en-US" dirty="0"/>
              <a:t>ê</a:t>
            </a:r>
            <a:r>
              <a:rPr lang="en-US" altLang="pt-BR" dirty="0"/>
              <a:t>ncia unifamiliar que consisti em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compreender as prefer</a:t>
            </a:r>
            <a:r>
              <a:rPr lang="en-US" altLang="en-US" dirty="0"/>
              <a:t>ê</a:t>
            </a:r>
            <a:r>
              <a:rPr lang="en-US" altLang="pt-BR" dirty="0"/>
              <a:t>ncias, h</a:t>
            </a:r>
            <a:r>
              <a:rPr lang="en-US" altLang="en-US" dirty="0"/>
              <a:t>á</a:t>
            </a:r>
            <a:r>
              <a:rPr lang="en-US" altLang="pt-BR" dirty="0"/>
              <a:t>bitos e necessidades, considerando tanto as </a:t>
            </a:r>
            <a:r>
              <a:rPr lang="en-US" altLang="en-US" dirty="0"/>
              <a:t>á</a:t>
            </a:r>
            <a:r>
              <a:rPr lang="en-US" altLang="pt-BR" dirty="0"/>
              <a:t>reas de conviv</a:t>
            </a:r>
            <a:r>
              <a:rPr lang="en-US" altLang="en-US" dirty="0"/>
              <a:t>ê</a:t>
            </a:r>
            <a:r>
              <a:rPr lang="en-US" altLang="pt-BR" dirty="0"/>
              <a:t>ncia quanto as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de privacidade.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A distribui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dos ambientes ser</a:t>
            </a:r>
            <a:r>
              <a:rPr lang="en-US" altLang="en-US" dirty="0"/>
              <a:t>á</a:t>
            </a:r>
            <a:r>
              <a:rPr lang="en-US" altLang="pt-BR" dirty="0"/>
              <a:t> otimizada com a circula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e o aproveitamento da luz natural.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O espa</a:t>
            </a:r>
            <a:r>
              <a:rPr lang="" altLang="en-US" dirty="0"/>
              <a:t>ç</a:t>
            </a:r>
            <a:r>
              <a:rPr lang="en-US" altLang="pt-BR" dirty="0"/>
              <a:t>o externo foi desenvolvido para oferecer uma </a:t>
            </a:r>
            <a:r>
              <a:rPr lang="en-US" altLang="en-US" dirty="0"/>
              <a:t>á</a:t>
            </a:r>
            <a:r>
              <a:rPr lang="en-US" altLang="pt-BR" dirty="0"/>
              <a:t>rea integrada para refei</a:t>
            </a:r>
            <a:r>
              <a:rPr lang="" altLang="en-US" dirty="0"/>
              <a:t>çõ</a:t>
            </a:r>
            <a:r>
              <a:rPr lang="en-US" altLang="pt-BR" dirty="0"/>
              <a:t>es ao ar livre, de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conviv</a:t>
            </a:r>
            <a:r>
              <a:rPr lang="en-US" altLang="en-US" dirty="0"/>
              <a:t>ê</a:t>
            </a:r>
            <a:r>
              <a:rPr lang="en-US" altLang="pt-BR" dirty="0"/>
              <a:t>ncia e lazer, ideal para momentos de descontra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do casal, recep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de amigos e familiares.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Foi feito um estudo da </a:t>
            </a:r>
            <a:r>
              <a:rPr lang="en-US" altLang="en-US" dirty="0"/>
              <a:t>á</a:t>
            </a:r>
            <a:r>
              <a:rPr lang="en-US" altLang="pt-BR" dirty="0"/>
              <a:t>rea do terreno, o entorno da localiza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o, a viabilidade do projeto e das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necessidades do cliente, seguindo para a elabora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de uma planta t</a:t>
            </a:r>
            <a:r>
              <a:rPr lang="en-US" altLang="en-US" dirty="0"/>
              <a:t>é</a:t>
            </a:r>
            <a:r>
              <a:rPr lang="en-US" altLang="pt-BR" dirty="0"/>
              <a:t>cnica no AutoCad definindo as </a:t>
            </a:r>
            <a:r>
              <a:rPr lang="en-US" altLang="en-US" dirty="0"/>
              <a:t>á</a:t>
            </a:r>
            <a:r>
              <a:rPr lang="en-US" altLang="pt-BR" dirty="0"/>
              <a:t>reas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distribu</a:t>
            </a:r>
            <a:r>
              <a:rPr lang="en-US" altLang="en-US" dirty="0"/>
              <a:t>í</a:t>
            </a:r>
            <a:r>
              <a:rPr lang="en-US" altLang="pt-BR" dirty="0"/>
              <a:t>das, feito projetos da distribui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de energia el</a:t>
            </a:r>
            <a:r>
              <a:rPr lang="en-US" altLang="en-US" dirty="0"/>
              <a:t>é</a:t>
            </a:r>
            <a:r>
              <a:rPr lang="en-US" altLang="pt-BR" dirty="0"/>
              <a:t>trica, hidr</a:t>
            </a:r>
            <a:r>
              <a:rPr lang="en-US" altLang="en-US" dirty="0"/>
              <a:t>á</a:t>
            </a:r>
            <a:r>
              <a:rPr lang="en-US" altLang="pt-BR" dirty="0"/>
              <a:t>ulica, estrutura e funda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o, incluindo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um artigo cient</a:t>
            </a:r>
            <a:r>
              <a:rPr lang="en-US" altLang="en-US" dirty="0"/>
              <a:t>í</a:t>
            </a:r>
            <a:r>
              <a:rPr lang="en-US" altLang="pt-BR" dirty="0"/>
              <a:t>fico da obra, finalizado no Sketchup para uma apresenta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da sua perspectiva final.</a:t>
            </a:r>
            <a:endParaRPr lang="en-US" altLang="pt-B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escritorio de cima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2485" y="734060"/>
            <a:ext cx="4926965" cy="5390515"/>
          </a:xfrm>
          <a:prstGeom prst="rect">
            <a:avLst/>
          </a:prstGeom>
        </p:spPr>
      </p:pic>
      <p:pic>
        <p:nvPicPr>
          <p:cNvPr id="5" name="Imagem 4" descr="escritorio vist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34060"/>
            <a:ext cx="5270500" cy="524192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quarto h. vist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0" y="882015"/>
            <a:ext cx="10530205" cy="520763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suite de cim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425" y="741680"/>
            <a:ext cx="4682490" cy="5421630"/>
          </a:xfrm>
          <a:prstGeom prst="rect">
            <a:avLst/>
          </a:prstGeom>
        </p:spPr>
      </p:pic>
      <p:pic>
        <p:nvPicPr>
          <p:cNvPr id="5" name="Imagem 4" descr="suite vist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960" y="741680"/>
            <a:ext cx="5602605" cy="533527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banheiro suite de cim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675640"/>
            <a:ext cx="5181600" cy="5490210"/>
          </a:xfrm>
          <a:prstGeom prst="rect">
            <a:avLst/>
          </a:prstGeom>
        </p:spPr>
      </p:pic>
      <p:pic>
        <p:nvPicPr>
          <p:cNvPr id="5" name="Imagem 4" descr="banheiro suite vist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115" y="675640"/>
            <a:ext cx="5053965" cy="54895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lavanderia de cim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945" y="872490"/>
            <a:ext cx="4954270" cy="5112385"/>
          </a:xfrm>
          <a:prstGeom prst="rect">
            <a:avLst/>
          </a:prstGeom>
        </p:spPr>
      </p:pic>
      <p:pic>
        <p:nvPicPr>
          <p:cNvPr id="5" name="Imagem 4" descr="lavanderia vist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910" y="872490"/>
            <a:ext cx="5160645" cy="51130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vista perspectiva com telhad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894840"/>
            <a:ext cx="9496425" cy="385191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Imagem 4" descr="perspectiva com telhad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765" y="998855"/>
            <a:ext cx="10728325" cy="484378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panoramica area extern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5575" y="1529715"/>
            <a:ext cx="9573895" cy="404431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aixa de Texto 3"/>
          <p:cNvSpPr txBox="1"/>
          <p:nvPr/>
        </p:nvSpPr>
        <p:spPr>
          <a:xfrm>
            <a:off x="654050" y="72199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t-BR" altLang="en-US" sz="2800" dirty="0">
                <a:sym typeface="+mn-ea"/>
              </a:rPr>
              <a:t>FACHADA </a:t>
            </a:r>
            <a:endParaRPr lang="pt-BR" altLang="en-US" sz="2800" dirty="0">
              <a:sym typeface="+mn-ea"/>
            </a:endParaRPr>
          </a:p>
          <a:p>
            <a:r>
              <a:rPr lang="pt-BR" altLang="en-US" sz="2800" dirty="0">
                <a:sym typeface="+mn-ea"/>
              </a:rPr>
              <a:t> </a:t>
            </a:r>
            <a:endParaRPr lang="pt-BR" altLang="en-US" sz="2800" dirty="0">
              <a:sym typeface="+mn-ea"/>
            </a:endParaRPr>
          </a:p>
        </p:txBody>
      </p:sp>
      <p:pic>
        <p:nvPicPr>
          <p:cNvPr id="8" name="Imagem 7" descr="fachada com telhad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4525" y="1691640"/>
            <a:ext cx="5716905" cy="4415155"/>
          </a:xfrm>
          <a:prstGeom prst="rect">
            <a:avLst/>
          </a:prstGeom>
        </p:spPr>
      </p:pic>
      <p:pic>
        <p:nvPicPr>
          <p:cNvPr id="10" name="Imagem 9" descr="garagem front telha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5" y="1692275"/>
            <a:ext cx="4895215" cy="434784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vista lat quarto com telhad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807085"/>
            <a:ext cx="9688195" cy="2545715"/>
          </a:xfrm>
          <a:prstGeom prst="rect">
            <a:avLst/>
          </a:prstGeom>
        </p:spPr>
      </p:pic>
      <p:pic>
        <p:nvPicPr>
          <p:cNvPr id="5" name="Imagem 4" descr="vista lateral cozinha com telhad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15" y="3429000"/>
            <a:ext cx="9799955" cy="2688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795" y="503555"/>
            <a:ext cx="8915236" cy="841882"/>
          </a:xfrm>
        </p:spPr>
        <p:txBody>
          <a:bodyPr>
            <a:normAutofit/>
          </a:bodyPr>
          <a:lstStyle/>
          <a:p>
            <a:r>
              <a:rPr lang="pt-BR" dirty="0"/>
              <a:t>JUSTIFICATIVA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61035" y="1398270"/>
            <a:ext cx="10805160" cy="5094605"/>
          </a:xfrm>
        </p:spPr>
        <p:txBody>
          <a:bodyPr>
            <a:normAutofit fontScale="90000"/>
          </a:bodyPr>
          <a:lstStyle/>
          <a:p>
            <a:pPr marL="101600" indent="0" algn="ctr">
              <a:buNone/>
            </a:pPr>
            <a:r>
              <a:rPr lang="en-US" altLang="pt-BR" dirty="0"/>
              <a:t>O projeto em quest</a:t>
            </a:r>
            <a:r>
              <a:rPr lang="en-US" altLang="en-US" dirty="0"/>
              <a:t>ã</a:t>
            </a:r>
            <a:r>
              <a:rPr lang="en-US" altLang="pt-BR" dirty="0"/>
              <a:t>o foi idealizado para atender às necessidades e expectativas de um casal jovem,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buscando aliar funcionalidade, conforto e inova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tecnol</a:t>
            </a:r>
            <a:r>
              <a:rPr lang="en-US" altLang="en-US" dirty="0"/>
              <a:t>ó</a:t>
            </a:r>
            <a:r>
              <a:rPr lang="en-US" altLang="pt-BR" dirty="0"/>
              <a:t>gica em uma resid</a:t>
            </a:r>
            <a:r>
              <a:rPr lang="en-US" altLang="en-US" dirty="0"/>
              <a:t>ê</a:t>
            </a:r>
            <a:r>
              <a:rPr lang="en-US" altLang="pt-BR" dirty="0"/>
              <a:t>ncia t</a:t>
            </a:r>
            <a:r>
              <a:rPr lang="en-US" altLang="en-US" dirty="0"/>
              <a:t>é</a:t>
            </a:r>
            <a:r>
              <a:rPr lang="en-US" altLang="pt-BR" dirty="0"/>
              <a:t>rrea, com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ambientes amplos, integrados e uma linguagem arquitetônica despojada, mas sofisticada em solu</a:t>
            </a:r>
            <a:r>
              <a:rPr lang="" altLang="en-US" dirty="0"/>
              <a:t>çõ</a:t>
            </a:r>
            <a:r>
              <a:rPr lang="en-US" altLang="pt-BR" dirty="0"/>
              <a:t>es.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Um dos principais diferenciais do projeto </a:t>
            </a:r>
            <a:r>
              <a:rPr lang="en-US" altLang="en-US" dirty="0"/>
              <a:t>é</a:t>
            </a:r>
            <a:r>
              <a:rPr lang="en-US" altLang="pt-BR" dirty="0"/>
              <a:t> a ado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de vidros termocrômicos, uma tecnologia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inteligente que se adapta à temperatura e à incid</a:t>
            </a:r>
            <a:r>
              <a:rPr lang="en-US" altLang="en-US" dirty="0"/>
              <a:t>ê</a:t>
            </a:r>
            <a:r>
              <a:rPr lang="en-US" altLang="pt-BR" dirty="0"/>
              <a:t>ncia solar.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A arquitetura, ainda que informal e contempor</a:t>
            </a:r>
            <a:r>
              <a:rPr lang="en-US" altLang="en-US" dirty="0"/>
              <a:t>â</a:t>
            </a:r>
            <a:r>
              <a:rPr lang="en-US" altLang="pt-BR" dirty="0"/>
              <a:t>nea, foi pensada para resolver problemas comuns em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resid</a:t>
            </a:r>
            <a:r>
              <a:rPr lang="en-US" altLang="en-US" dirty="0"/>
              <a:t>ê</a:t>
            </a:r>
            <a:r>
              <a:rPr lang="en-US" altLang="pt-BR" dirty="0"/>
              <a:t>ncias urbanas, como:</a:t>
            </a:r>
            <a:endParaRPr lang="en-US" altLang="pt-BR" dirty="0"/>
          </a:p>
          <a:p>
            <a:pPr algn="ctr"/>
            <a:r>
              <a:rPr lang="en-US" altLang="pt-BR" dirty="0"/>
              <a:t>Superaquecimento de ambientes com grandes aberturas envidra</a:t>
            </a:r>
            <a:r>
              <a:rPr lang="" altLang="en-US" dirty="0"/>
              <a:t>ç</a:t>
            </a:r>
            <a:r>
              <a:rPr lang="en-US" altLang="pt-BR" dirty="0"/>
              <a:t>adas, resolvido com o uso dos </a:t>
            </a:r>
            <a:endParaRPr lang="en-US" altLang="pt-BR" dirty="0"/>
          </a:p>
          <a:p>
            <a:pPr algn="ctr"/>
            <a:r>
              <a:rPr lang="en-US" altLang="pt-BR" dirty="0"/>
              <a:t>vidros termocrômicos;</a:t>
            </a:r>
            <a:endParaRPr lang="en-US" altLang="pt-BR" dirty="0"/>
          </a:p>
          <a:p>
            <a:pPr algn="ctr"/>
            <a:r>
              <a:rPr lang="en-US" altLang="pt-BR" dirty="0"/>
              <a:t>Falta de ventila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cruzada e conforto t</a:t>
            </a:r>
            <a:r>
              <a:rPr lang="en-US" altLang="en-US" dirty="0"/>
              <a:t>é</a:t>
            </a:r>
            <a:r>
              <a:rPr lang="en-US" altLang="pt-BR" dirty="0"/>
              <a:t>rmico, contornado com o posicionamento estrat</a:t>
            </a:r>
            <a:r>
              <a:rPr lang="en-US" altLang="en-US" dirty="0"/>
              <a:t>é</a:t>
            </a:r>
            <a:r>
              <a:rPr lang="en-US" altLang="pt-BR" dirty="0"/>
              <a:t>gico das </a:t>
            </a:r>
            <a:endParaRPr lang="en-US" altLang="pt-BR" dirty="0"/>
          </a:p>
          <a:p>
            <a:pPr algn="ctr"/>
            <a:r>
              <a:rPr lang="en-US" altLang="pt-BR" dirty="0"/>
              <a:t>aberturas e integra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dos espa</a:t>
            </a:r>
            <a:r>
              <a:rPr lang="" altLang="en-US" dirty="0"/>
              <a:t>ç</a:t>
            </a:r>
            <a:r>
              <a:rPr lang="en-US" altLang="pt-BR" dirty="0"/>
              <a:t>os;</a:t>
            </a:r>
            <a:endParaRPr lang="en-US" altLang="pt-BR" dirty="0"/>
          </a:p>
          <a:p>
            <a:pPr algn="ctr"/>
            <a:r>
              <a:rPr lang="en-US" altLang="pt-BR" dirty="0"/>
              <a:t>Isolamento social em plantas compartimentadas, resolvido com uma configura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fluida e social </a:t>
            </a:r>
            <a:endParaRPr lang="en-US" altLang="pt-BR" dirty="0"/>
          </a:p>
          <a:p>
            <a:pPr algn="ctr"/>
            <a:r>
              <a:rPr lang="en-US" altLang="pt-BR" dirty="0"/>
              <a:t>dos ambientes;</a:t>
            </a:r>
            <a:endParaRPr lang="en-US" altLang="pt-BR" dirty="0"/>
          </a:p>
          <a:p>
            <a:pPr algn="ctr"/>
            <a:r>
              <a:rPr lang="en-US" altLang="pt-BR" dirty="0"/>
              <a:t>Rigidez est</a:t>
            </a:r>
            <a:r>
              <a:rPr lang="en-US" altLang="en-US" dirty="0"/>
              <a:t>é</a:t>
            </a:r>
            <a:r>
              <a:rPr lang="en-US" altLang="pt-BR" dirty="0"/>
              <a:t>tica, substitu</a:t>
            </a:r>
            <a:r>
              <a:rPr lang="en-US" altLang="en-US" dirty="0"/>
              <a:t>í</a:t>
            </a:r>
            <a:r>
              <a:rPr lang="en-US" altLang="pt-BR" dirty="0"/>
              <a:t>da por uma proposta leve, acolhedora e adapt</a:t>
            </a:r>
            <a:r>
              <a:rPr lang="en-US" altLang="en-US" dirty="0"/>
              <a:t>á</a:t>
            </a:r>
            <a:r>
              <a:rPr lang="en-US" altLang="pt-BR" dirty="0"/>
              <a:t>vel ao estilo de vida din</a:t>
            </a:r>
            <a:r>
              <a:rPr lang="en-US" altLang="en-US" dirty="0"/>
              <a:t>â</a:t>
            </a:r>
            <a:r>
              <a:rPr lang="en-US" altLang="pt-BR" dirty="0"/>
              <a:t>mico</a:t>
            </a:r>
            <a:r>
              <a:rPr lang="pt-BR" altLang="en-US" dirty="0"/>
              <a:t> do casal.</a:t>
            </a:r>
            <a:endParaRPr lang="pt-BR" alt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>
          <a:xfrm>
            <a:off x="311912" y="6492875"/>
            <a:ext cx="2670048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vista aerea com telhad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6680" y="682625"/>
            <a:ext cx="9069705" cy="549275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pt-BR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8"/>
          <p:cNvSpPr txBox="1">
            <a:spLocks noGrp="1"/>
          </p:cNvSpPr>
          <p:nvPr>
            <p:ph type="title"/>
          </p:nvPr>
        </p:nvSpPr>
        <p:spPr>
          <a:xfrm>
            <a:off x="3397099" y="931144"/>
            <a:ext cx="5775656" cy="328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None/>
            </a:pPr>
            <a:r>
              <a:rPr lang="pt-BR" sz="40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OBRIGADO PELA                 ATENÇÃO!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4602" y="412191"/>
            <a:ext cx="8977380" cy="868515"/>
          </a:xfrm>
        </p:spPr>
        <p:txBody>
          <a:bodyPr/>
          <a:lstStyle/>
          <a:p>
            <a:r>
              <a:rPr lang="pt-BR" dirty="0"/>
              <a:t>OBJETIVOS: 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54602" y="1463040"/>
            <a:ext cx="10665238" cy="4775200"/>
          </a:xfrm>
        </p:spPr>
        <p:txBody>
          <a:bodyPr>
            <a:normAutofit lnSpcReduction="20000"/>
          </a:bodyPr>
          <a:lstStyle/>
          <a:p>
            <a:pPr marL="101600" indent="0" algn="ctr">
              <a:buNone/>
            </a:pPr>
            <a:r>
              <a:rPr lang="en-US" altLang="pt-BR" dirty="0"/>
              <a:t>O </a:t>
            </a:r>
            <a:r>
              <a:rPr lang="en-US" altLang="pt-BR" b="1" dirty="0"/>
              <a:t>Objetivo Geral </a:t>
            </a:r>
            <a:r>
              <a:rPr lang="en-US" altLang="en-US" dirty="0"/>
              <a:t>é</a:t>
            </a:r>
            <a:r>
              <a:rPr lang="en-US" altLang="pt-BR" dirty="0"/>
              <a:t> desenvolver um projeto arquitetônico residencial t</a:t>
            </a:r>
            <a:r>
              <a:rPr lang="en-US" altLang="en-US" dirty="0"/>
              <a:t>é</a:t>
            </a:r>
            <a:r>
              <a:rPr lang="en-US" altLang="pt-BR" dirty="0"/>
              <a:t>rreo para um casal jovem,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priorizando a integra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espacial, o conforto ambiental e a efici</a:t>
            </a:r>
            <a:r>
              <a:rPr lang="en-US" altLang="en-US" dirty="0"/>
              <a:t>ê</a:t>
            </a:r>
            <a:r>
              <a:rPr lang="en-US" altLang="pt-BR" dirty="0"/>
              <a:t>ncia energ</a:t>
            </a:r>
            <a:r>
              <a:rPr lang="en-US" altLang="en-US" dirty="0"/>
              <a:t>é</a:t>
            </a:r>
            <a:r>
              <a:rPr lang="en-US" altLang="pt-BR" dirty="0"/>
              <a:t>tica, por meio do uso de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tecnologias sustent</a:t>
            </a:r>
            <a:r>
              <a:rPr lang="en-US" altLang="en-US" dirty="0"/>
              <a:t>á</a:t>
            </a:r>
            <a:r>
              <a:rPr lang="en-US" altLang="pt-BR" dirty="0"/>
              <a:t>veis e estrat</a:t>
            </a:r>
            <a:r>
              <a:rPr lang="en-US" altLang="en-US" dirty="0"/>
              <a:t>é</a:t>
            </a:r>
            <a:r>
              <a:rPr lang="en-US" altLang="pt-BR" dirty="0"/>
              <a:t>gias de ventila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e ilumina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natural.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Usei os vidros termocrômicos como tecnologia, que ir</a:t>
            </a:r>
            <a:r>
              <a:rPr lang="en-US" altLang="en-US" dirty="0"/>
              <a:t>ã</a:t>
            </a:r>
            <a:r>
              <a:rPr lang="en-US" altLang="pt-BR" dirty="0"/>
              <a:t>o minimizar o uso de ar-condicionado, ao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bloquear parte da radia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solar nos hor</a:t>
            </a:r>
            <a:r>
              <a:rPr lang="en-US" altLang="en-US" dirty="0"/>
              <a:t>á</a:t>
            </a:r>
            <a:r>
              <a:rPr lang="en-US" altLang="pt-BR" dirty="0"/>
              <a:t>rios de maior incid</a:t>
            </a:r>
            <a:r>
              <a:rPr lang="en-US" altLang="en-US" dirty="0"/>
              <a:t>ê</a:t>
            </a:r>
            <a:r>
              <a:rPr lang="en-US" altLang="pt-BR" dirty="0"/>
              <a:t>ncia, especialmente em ambientes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com aberturas envidra</a:t>
            </a:r>
            <a:r>
              <a:rPr lang="" altLang="en-US" dirty="0"/>
              <a:t>ç</a:t>
            </a:r>
            <a:r>
              <a:rPr lang="en-US" altLang="pt-BR" dirty="0"/>
              <a:t>adas como a sala integrada com a cozinha e os quartos, reduzindo os custos com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energia el</a:t>
            </a:r>
            <a:r>
              <a:rPr lang="en-US" altLang="en-US" dirty="0"/>
              <a:t>é</a:t>
            </a:r>
            <a:r>
              <a:rPr lang="en-US" altLang="pt-BR" dirty="0"/>
              <a:t>trica e melhora o conforto ambiental interno.</a:t>
            </a:r>
            <a:endParaRPr lang="en-US" altLang="pt-BR" dirty="0"/>
          </a:p>
          <a:p>
            <a:pPr marL="101600" indent="0" algn="ctr">
              <a:buNone/>
            </a:pP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O </a:t>
            </a:r>
            <a:r>
              <a:rPr lang="en-US" altLang="pt-BR" b="1" dirty="0"/>
              <a:t>Objetivo Espec</a:t>
            </a:r>
            <a:r>
              <a:rPr lang="en-US" altLang="en-US" b="1" dirty="0"/>
              <a:t>í</a:t>
            </a:r>
            <a:r>
              <a:rPr lang="en-US" altLang="pt-BR" b="1" dirty="0"/>
              <a:t>fico</a:t>
            </a:r>
            <a:r>
              <a:rPr lang="en-US" altLang="pt-BR" dirty="0"/>
              <a:t> </a:t>
            </a:r>
            <a:r>
              <a:rPr lang="en-US" altLang="en-US" dirty="0"/>
              <a:t>é</a:t>
            </a:r>
            <a:r>
              <a:rPr lang="en-US" altLang="pt-BR" dirty="0"/>
              <a:t> criar uma casa que acompanhe o estilo de vida do casal, com ambientes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integrados que favore</a:t>
            </a:r>
            <a:r>
              <a:rPr lang="" altLang="en-US" dirty="0"/>
              <a:t>ç</a:t>
            </a:r>
            <a:r>
              <a:rPr lang="en-US" altLang="pt-BR" dirty="0"/>
              <a:t>am a conviv</a:t>
            </a:r>
            <a:r>
              <a:rPr lang="en-US" altLang="en-US" dirty="0"/>
              <a:t>ê</a:t>
            </a:r>
            <a:r>
              <a:rPr lang="en-US" altLang="pt-BR" dirty="0"/>
              <a:t>ncia e tornem o dia a dia mais pr</a:t>
            </a:r>
            <a:r>
              <a:rPr lang="en-US" altLang="en-US" dirty="0"/>
              <a:t>á</a:t>
            </a:r>
            <a:r>
              <a:rPr lang="en-US" altLang="pt-BR" dirty="0"/>
              <a:t>tico. A escolha por uma planta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t</a:t>
            </a:r>
            <a:r>
              <a:rPr lang="en-US" altLang="en-US" dirty="0"/>
              <a:t>é</a:t>
            </a:r>
            <a:r>
              <a:rPr lang="en-US" altLang="pt-BR" dirty="0"/>
              <a:t>rrea e sem muitas divis</a:t>
            </a:r>
            <a:r>
              <a:rPr lang="" altLang="en-US" dirty="0"/>
              <a:t>õ</a:t>
            </a:r>
            <a:r>
              <a:rPr lang="en-US" altLang="pt-BR" dirty="0"/>
              <a:t>es facilita a circula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e d</a:t>
            </a:r>
            <a:r>
              <a:rPr lang="en-US" altLang="en-US" dirty="0"/>
              <a:t>á</a:t>
            </a:r>
            <a:r>
              <a:rPr lang="en-US" altLang="pt-BR" dirty="0"/>
              <a:t> uma sensa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de amplitude. Pensando no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conforto, o projeto utiliza solu</a:t>
            </a:r>
            <a:r>
              <a:rPr lang="" altLang="en-US" dirty="0"/>
              <a:t>çõ</a:t>
            </a:r>
            <a:r>
              <a:rPr lang="en-US" altLang="pt-BR" dirty="0"/>
              <a:t>es naturais, como ventila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cruzada e boa orienta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solar, junto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com o uso de vidros termocrômicos, que ajudam a manter a temperatura agrad</a:t>
            </a:r>
            <a:r>
              <a:rPr lang="en-US" altLang="en-US" dirty="0"/>
              <a:t>á</a:t>
            </a:r>
            <a:r>
              <a:rPr lang="en-US" altLang="pt-BR" dirty="0"/>
              <a:t>vel. A imagem da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casa </a:t>
            </a:r>
            <a:r>
              <a:rPr lang="en-US" altLang="en-US" dirty="0"/>
              <a:t>é</a:t>
            </a:r>
            <a:r>
              <a:rPr lang="en-US" altLang="pt-BR" dirty="0"/>
              <a:t> leve e moderna, mas cheia de inten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o: unir est</a:t>
            </a:r>
            <a:r>
              <a:rPr lang="en-US" altLang="en-US" dirty="0"/>
              <a:t>é</a:t>
            </a:r>
            <a:r>
              <a:rPr lang="en-US" altLang="pt-BR" dirty="0"/>
              <a:t>tica, funcionalidade e sustentabilidade em um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espa</a:t>
            </a:r>
            <a:r>
              <a:rPr lang="" altLang="en-US" dirty="0"/>
              <a:t>ç</a:t>
            </a:r>
            <a:r>
              <a:rPr lang="en-US" altLang="pt-BR" dirty="0"/>
              <a:t>o acolhedor e preparado para o futuro.</a:t>
            </a:r>
            <a:endParaRPr lang="en-US" alt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>
          <a:xfrm>
            <a:off x="298290" y="6445809"/>
            <a:ext cx="3208538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352" y="717169"/>
            <a:ext cx="8297380" cy="576072"/>
          </a:xfrm>
        </p:spPr>
        <p:txBody>
          <a:bodyPr/>
          <a:lstStyle/>
          <a:p>
            <a:r>
              <a:rPr lang="pt-BR" dirty="0"/>
              <a:t>PROGRAMA DE NECESSIDADE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522095"/>
            <a:ext cx="10442575" cy="4906645"/>
          </a:xfrm>
        </p:spPr>
        <p:txBody>
          <a:bodyPr/>
          <a:lstStyle/>
          <a:p>
            <a:pPr marL="101600" indent="0" algn="ctr">
              <a:buNone/>
            </a:pPr>
            <a:r>
              <a:rPr lang="en-US" altLang="pt-BR" dirty="0"/>
              <a:t>Este programa de necessidades tem como finalidade estabelecer os par</a:t>
            </a:r>
            <a:r>
              <a:rPr lang="en-US" altLang="en-US" dirty="0"/>
              <a:t>â</a:t>
            </a:r>
            <a:r>
              <a:rPr lang="en-US" altLang="pt-BR" dirty="0"/>
              <a:t>metros para o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desenvolvimento do projeto arquitetônico de uma resid</a:t>
            </a:r>
            <a:r>
              <a:rPr lang="en-US" altLang="en-US" dirty="0"/>
              <a:t>ê</a:t>
            </a:r>
            <a:r>
              <a:rPr lang="en-US" altLang="pt-BR" dirty="0"/>
              <a:t>ncia destinada a um casal.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A casa conta com uma su</a:t>
            </a:r>
            <a:r>
              <a:rPr lang="en-US" altLang="en-US" dirty="0"/>
              <a:t>í</a:t>
            </a:r>
            <a:r>
              <a:rPr lang="en-US" altLang="pt-BR" dirty="0"/>
              <a:t>te principal com closet, um escrit</a:t>
            </a:r>
            <a:r>
              <a:rPr lang="en-US" altLang="en-US" dirty="0"/>
              <a:t>ó</a:t>
            </a:r>
            <a:r>
              <a:rPr lang="en-US" altLang="pt-BR" dirty="0"/>
              <a:t>rio multiuso, pensado para trabalho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remoto ou hobbies, um banheiro social, sala de estar integrada à cozinha e à </a:t>
            </a:r>
            <a:r>
              <a:rPr lang="en-US" altLang="en-US" dirty="0"/>
              <a:t>á</a:t>
            </a:r>
            <a:r>
              <a:rPr lang="en-US" altLang="pt-BR" dirty="0"/>
              <a:t>rea externa, al</a:t>
            </a:r>
            <a:r>
              <a:rPr lang="en-US" altLang="en-US" dirty="0"/>
              <a:t>é</a:t>
            </a:r>
            <a:r>
              <a:rPr lang="en-US" altLang="pt-BR" dirty="0"/>
              <a:t>m de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lavanderia funcional e vaga para dois carros. A </a:t>
            </a:r>
            <a:r>
              <a:rPr lang="en-US" altLang="en-US" dirty="0"/>
              <a:t>á</a:t>
            </a:r>
            <a:r>
              <a:rPr lang="en-US" altLang="pt-BR" dirty="0"/>
              <a:t>rea externa inclui um quintal com paisagismo leve,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permitindo lazer e conex</a:t>
            </a:r>
            <a:r>
              <a:rPr lang="en-US" altLang="en-US" dirty="0"/>
              <a:t>ã</a:t>
            </a:r>
            <a:r>
              <a:rPr lang="en-US" altLang="pt-BR" dirty="0"/>
              <a:t>o com a natureza.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Na concep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da resid</a:t>
            </a:r>
            <a:r>
              <a:rPr lang="en-US" altLang="en-US" dirty="0"/>
              <a:t>ê</a:t>
            </a:r>
            <a:r>
              <a:rPr lang="en-US" altLang="pt-BR" dirty="0"/>
              <a:t>ncia foi considerado que todos os ambientes fossem planejados para promover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conforto, praticidade, economia e adapta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às poss</a:t>
            </a:r>
            <a:r>
              <a:rPr lang="en-US" altLang="en-US" dirty="0"/>
              <a:t>í</a:t>
            </a:r>
            <a:r>
              <a:rPr lang="en-US" altLang="pt-BR" dirty="0"/>
              <a:t>veis mudan</a:t>
            </a:r>
            <a:r>
              <a:rPr lang="" altLang="en-US" dirty="0"/>
              <a:t>ç</a:t>
            </a:r>
            <a:r>
              <a:rPr lang="en-US" altLang="pt-BR" dirty="0"/>
              <a:t>as futuras, sem excessos ou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compartimenta</a:t>
            </a:r>
            <a:r>
              <a:rPr lang="" altLang="en-US" dirty="0"/>
              <a:t>çõ</a:t>
            </a:r>
            <a:r>
              <a:rPr lang="en-US" altLang="pt-BR" dirty="0"/>
              <a:t>es desnecess</a:t>
            </a:r>
            <a:r>
              <a:rPr lang="en-US" altLang="en-US" dirty="0"/>
              <a:t>á</a:t>
            </a:r>
            <a:r>
              <a:rPr lang="en-US" altLang="pt-BR" dirty="0"/>
              <a:t>rias, promovendo solu</a:t>
            </a:r>
            <a:r>
              <a:rPr lang="" altLang="en-US" dirty="0"/>
              <a:t>çõ</a:t>
            </a:r>
            <a:r>
              <a:rPr lang="en-US" altLang="pt-BR" dirty="0"/>
              <a:t>es t</a:t>
            </a:r>
            <a:r>
              <a:rPr lang="en-US" altLang="en-US" dirty="0"/>
              <a:t>é</a:t>
            </a:r>
            <a:r>
              <a:rPr lang="en-US" altLang="pt-BR" dirty="0"/>
              <a:t>cnicas, alinhadas às melhores pr</a:t>
            </a:r>
            <a:r>
              <a:rPr lang="en-US" altLang="en-US" dirty="0"/>
              <a:t>á</a:t>
            </a:r>
            <a:r>
              <a:rPr lang="en-US" altLang="pt-BR" dirty="0"/>
              <a:t>ticas de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engenharia e arquitetura, e que no final seja atendidas das melhores formas ao programa de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necessidade.</a:t>
            </a:r>
            <a:endParaRPr lang="en-US" alt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>
          <a:xfrm>
            <a:off x="413512" y="6492875"/>
            <a:ext cx="2670048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ESTUDO DE VIABILIDADE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65631" y="1625600"/>
            <a:ext cx="10351009" cy="4470400"/>
          </a:xfrm>
        </p:spPr>
        <p:txBody>
          <a:bodyPr>
            <a:normAutofit/>
          </a:bodyPr>
          <a:lstStyle/>
          <a:p>
            <a:pPr marL="101600" indent="0" algn="ctr">
              <a:buNone/>
            </a:pPr>
            <a:r>
              <a:rPr lang="en-US" altLang="pt-BR" dirty="0"/>
              <a:t>O projeto residencial esta estabelecido no bairro Jardim S</a:t>
            </a:r>
            <a:r>
              <a:rPr lang="en-US" altLang="en-US" dirty="0"/>
              <a:t>ã</a:t>
            </a:r>
            <a:r>
              <a:rPr lang="en-US" altLang="pt-BR" dirty="0"/>
              <a:t>o Paulo apresenta alta viabilidade sob os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aspectos funcional, t</a:t>
            </a:r>
            <a:r>
              <a:rPr lang="en-US" altLang="en-US" dirty="0"/>
              <a:t>é</a:t>
            </a:r>
            <a:r>
              <a:rPr lang="en-US" altLang="pt-BR" dirty="0"/>
              <a:t>cnico, legal, ambiental e econômico. A localiza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na ZEU oferece flexibilidade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construtiva e potencial de valoriza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o, enquanto as solu</a:t>
            </a:r>
            <a:r>
              <a:rPr lang="" altLang="en-US" dirty="0"/>
              <a:t>çõ</a:t>
            </a:r>
            <a:r>
              <a:rPr lang="en-US" altLang="pt-BR" dirty="0"/>
              <a:t>es sustent</a:t>
            </a:r>
            <a:r>
              <a:rPr lang="en-US" altLang="en-US" dirty="0"/>
              <a:t>á</a:t>
            </a:r>
            <a:r>
              <a:rPr lang="en-US" altLang="pt-BR" dirty="0"/>
              <a:t>veis e integradas atendem às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necessidades e expectativas dos moradores.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O custo estimado da obra foi de R$ </a:t>
            </a:r>
            <a:r>
              <a:rPr lang="pt-BR" altLang="en-US" dirty="0"/>
              <a:t>432</a:t>
            </a:r>
            <a:r>
              <a:rPr lang="en-US" altLang="pt-BR" dirty="0"/>
              <a:t> mil, com o padr</a:t>
            </a:r>
            <a:r>
              <a:rPr lang="en-US" altLang="en-US" dirty="0"/>
              <a:t>ã</a:t>
            </a:r>
            <a:r>
              <a:rPr lang="en-US" altLang="pt-BR" dirty="0"/>
              <a:t>o de acabamento moderno solicitado,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incluindo despesas com mobili</a:t>
            </a:r>
            <a:r>
              <a:rPr lang="en-US" altLang="en-US" dirty="0"/>
              <a:t>á</a:t>
            </a:r>
            <a:r>
              <a:rPr lang="en-US" altLang="pt-BR" dirty="0"/>
              <a:t>rio e projetos complementares. A escolha da tecnologia, como vidros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termocrômicos, aumenta o conforto e reduz gastos operacionais ao longo prazo.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Como tem uma boa localiza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o, seguindo às exig</a:t>
            </a:r>
            <a:r>
              <a:rPr lang="en-US" altLang="en-US" dirty="0"/>
              <a:t>ê</a:t>
            </a:r>
            <a:r>
              <a:rPr lang="en-US" altLang="pt-BR" dirty="0"/>
              <a:t>ncias legais, o cronograma total da obra, incluindo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projeto e acabamento, gira em torno de 18 a 28 meses. A resid</a:t>
            </a:r>
            <a:r>
              <a:rPr lang="en-US" altLang="en-US" dirty="0"/>
              <a:t>ê</a:t>
            </a:r>
            <a:r>
              <a:rPr lang="en-US" altLang="pt-BR" dirty="0"/>
              <a:t>ncia ser</a:t>
            </a:r>
            <a:r>
              <a:rPr lang="en-US" altLang="en-US" dirty="0"/>
              <a:t>á</a:t>
            </a:r>
            <a:r>
              <a:rPr lang="en-US" altLang="pt-BR" dirty="0"/>
              <a:t> moderna, eficiente e </a:t>
            </a:r>
            <a:endParaRPr lang="en-US" altLang="pt-BR" dirty="0"/>
          </a:p>
          <a:p>
            <a:pPr marL="101600" indent="0" algn="ctr">
              <a:buNone/>
            </a:pPr>
            <a:r>
              <a:rPr lang="en-US" altLang="pt-BR" dirty="0"/>
              <a:t>preparada para o crescimento familiar e valoriza</a:t>
            </a:r>
            <a:r>
              <a:rPr lang="" altLang="en-US" dirty="0"/>
              <a:t>ç</a:t>
            </a:r>
            <a:r>
              <a:rPr lang="en-US" altLang="en-US" dirty="0"/>
              <a:t>ã</a:t>
            </a:r>
            <a:r>
              <a:rPr lang="en-US" altLang="pt-BR" dirty="0"/>
              <a:t>o patrimonial.</a:t>
            </a:r>
            <a:endParaRPr lang="en-US" alt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>
          <a:xfrm>
            <a:off x="555752" y="6492875"/>
            <a:ext cx="2670048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>
          <a:xfrm>
            <a:off x="666877" y="6360287"/>
            <a:ext cx="2670048" cy="365125"/>
          </a:xfrm>
        </p:spPr>
        <p:txBody>
          <a:bodyPr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  <p:sp>
        <p:nvSpPr>
          <p:cNvPr id="7" name="Caixa de Texto 6"/>
          <p:cNvSpPr txBox="1"/>
          <p:nvPr/>
        </p:nvSpPr>
        <p:spPr>
          <a:xfrm>
            <a:off x="1126490" y="9048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t-BR" altLang="en-US"/>
              <a:t>ESTIMATIVA DO ORÇAMENTO</a:t>
            </a:r>
            <a:endParaRPr lang="pt-BR" altLang="en-US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75" y="1419225"/>
            <a:ext cx="10401300" cy="467423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ânico">
  <a:themeElements>
    <a:clrScheme name="Orgâ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â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â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BE3142EDA20E4EA7E4F2EEBB0E3E2C" ma:contentTypeVersion="12" ma:contentTypeDescription="Create a new document." ma:contentTypeScope="" ma:versionID="8e848d6bd7ad52ced0c2c76aea62d5f3">
  <xsd:schema xmlns:xsd="http://www.w3.org/2001/XMLSchema" xmlns:xs="http://www.w3.org/2001/XMLSchema" xmlns:p="http://schemas.microsoft.com/office/2006/metadata/properties" xmlns:ns2="5ba3dd32-274c-4cb1-b2e6-06fda29a941c" xmlns:ns3="792896b7-9f61-4220-81f6-9dd4036cffc8" targetNamespace="http://schemas.microsoft.com/office/2006/metadata/properties" ma:root="true" ma:fieldsID="fb47e92a928e4d7ad79d028f32ff3d09" ns2:_="" ns3:_="">
    <xsd:import namespace="5ba3dd32-274c-4cb1-b2e6-06fda29a941c"/>
    <xsd:import namespace="792896b7-9f61-4220-81f6-9dd4036cffc8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a3dd32-274c-4cb1-b2e6-06fda29a941c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lcf76f155ced4ddcb4097134ff3c332f" ma:index="10" nillable="true" ma:taxonomy="true" ma:internalName="lcf76f155ced4ddcb4097134ff3c332f" ma:taxonomyFieldName="MediaServiceImageTags" ma:displayName="Image Tags" ma:readOnly="false" ma:fieldId="{5cf76f15-5ced-4ddc-b409-7134ff3c332f}" ma:taxonomyMulti="true" ma:sspId="3714fbfa-5ced-4307-b76a-786f22ad6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896b7-9f61-4220-81f6-9dd4036cffc8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ab71d658-ded0-41bd-a1bd-d36f1cf7e211}" ma:internalName="TaxCatchAll" ma:showField="CatchAllData" ma:web="792896b7-9f61-4220-81f6-9dd4036cff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a3dd32-274c-4cb1-b2e6-06fda29a941c">
      <Terms xmlns="http://schemas.microsoft.com/office/infopath/2007/PartnerControls"/>
    </lcf76f155ced4ddcb4097134ff3c332f>
    <TaxCatchAll xmlns="792896b7-9f61-4220-81f6-9dd4036cffc8" xsi:nil="true"/>
    <ReferenceId xmlns="5ba3dd32-274c-4cb1-b2e6-06fda29a941c" xsi:nil="true"/>
  </documentManagement>
</p:properties>
</file>

<file path=customXml/itemProps1.xml><?xml version="1.0" encoding="utf-8"?>
<ds:datastoreItem xmlns:ds="http://schemas.openxmlformats.org/officeDocument/2006/customXml" ds:itemID="{4A344D7D-436A-4D86-A893-65E003C5C62E}"/>
</file>

<file path=customXml/itemProps2.xml><?xml version="1.0" encoding="utf-8"?>
<ds:datastoreItem xmlns:ds="http://schemas.openxmlformats.org/officeDocument/2006/customXml" ds:itemID="{74CD45BC-8E70-4741-8C0D-468D15FD2BFC}"/>
</file>

<file path=customXml/itemProps3.xml><?xml version="1.0" encoding="utf-8"?>
<ds:datastoreItem xmlns:ds="http://schemas.openxmlformats.org/officeDocument/2006/customXml" ds:itemID="{533AD4C9-3ED3-451D-9E6A-322C1C05F518}"/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TM02900743[[fn=Sisal]]</Template>
  <TotalTime>0</TotalTime>
  <Words>12103</Words>
  <Application>WPS Presentation</Application>
  <PresentationFormat>Widescreen</PresentationFormat>
  <Paragraphs>336</Paragraphs>
  <Slides>52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4" baseType="lpstr">
      <vt:lpstr>Arial</vt:lpstr>
      <vt:lpstr>SimSun</vt:lpstr>
      <vt:lpstr>Wingdings</vt:lpstr>
      <vt:lpstr>Arial</vt:lpstr>
      <vt:lpstr>Calibri</vt:lpstr>
      <vt:lpstr>Avenir</vt:lpstr>
      <vt:lpstr>AMGDT</vt:lpstr>
      <vt:lpstr>Garamond</vt:lpstr>
      <vt:lpstr>Microsoft YaHei</vt:lpstr>
      <vt:lpstr>Arial Unicode MS</vt:lpstr>
      <vt:lpstr>Calibri Light</vt:lpstr>
      <vt:lpstr>Orgânico</vt:lpstr>
      <vt:lpstr>RESIDENCIAL UNIFAMILIAR</vt:lpstr>
      <vt:lpstr>RESUMO</vt:lpstr>
      <vt:lpstr>PowerPoint 演示文稿</vt:lpstr>
      <vt:lpstr>DESENVOLVIMENTO</vt:lpstr>
      <vt:lpstr>JUSTIFICATIVA</vt:lpstr>
      <vt:lpstr>OBJETIVOS: </vt:lpstr>
      <vt:lpstr>PROGRAMA DE NECESSIDADE</vt:lpstr>
      <vt:lpstr>ESTUDO DE VIABILIDADE</vt:lpstr>
      <vt:lpstr>PowerPoint 演示文稿</vt:lpstr>
      <vt:lpstr>METODOLOGIA</vt:lpstr>
      <vt:lpstr>PowerPoint 演示文稿</vt:lpstr>
      <vt:lpstr>PowerPoint 演示文稿</vt:lpstr>
      <vt:lpstr>PowerPoint 演示文稿</vt:lpstr>
      <vt:lpstr>PowerPoint 演示文稿</vt:lpstr>
      <vt:lpstr>Estudo de Caso</vt:lpstr>
      <vt:lpstr>PowerPoint 演示文稿</vt:lpstr>
      <vt:lpstr>DEFINIÇÃO DO OBJETO DO ESTUDO</vt:lpstr>
      <vt:lpstr>BAIRRO EIXO ESTRUTURAÇÃO URBANA</vt:lpstr>
      <vt:lpstr>LOCALIZAÇÃO EMPREENDIMENTO VIA SATÉLITE</vt:lpstr>
      <vt:lpstr>FACHADA ATUAL</vt:lpstr>
      <vt:lpstr>DISTÂNCIA DO TRANSPORTE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OBRIGADO PELA                 ATENÇÃO!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TRABALHO DE CONCLUSÃO DE CURSO EM EDIFICAÇÕES</dc:title>
  <dc:creator>Daniella Feres</dc:creator>
  <cp:lastModifiedBy>WPS_1741991989</cp:lastModifiedBy>
  <cp:revision>72</cp:revision>
  <dcterms:created xsi:type="dcterms:W3CDTF">2024-05-08T15:38:00Z</dcterms:created>
  <dcterms:modified xsi:type="dcterms:W3CDTF">2025-06-18T21:32:51Z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0x01010064BE3142EDA20E4EA7E4F2EEBB0E3E2C</vt:lpwstr>
  </property>
  <property fmtid="{D5CDD505-2E9C-101B-9397-08002B2CF9AE}" pid="3" name="ICV">
    <vt:lpwstr>64F09BC554CD4928A72C8132DC0A8649_13</vt:lpwstr>
  </property>
  <property fmtid="{D5CDD505-2E9C-101B-9397-08002B2CF9AE}" pid="4" name="KSOProductBuildVer">
    <vt:lpwstr>1046-12.2.0.21546</vt:lpwstr>
  </property>
</Properties>
</file>