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43.xml" ContentType="application/vnd.openxmlformats-officedocument.presentationml.slide+xml"/>
  <Override PartName="/ppt/slides/slide50.xml" ContentType="application/vnd.openxmlformats-officedocument.presentationml.slide+xml"/>
  <Override PartName="/ppt/slides/slide41.xml" ContentType="application/vnd.openxmlformats-officedocument.presentationml.slide+xml"/>
  <Override PartName="/ppt/slides/slide13.xml" ContentType="application/vnd.openxmlformats-officedocument.presentationml.slide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22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9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comments/comment2.xml" ContentType="application/vnd.openxmlformats-officedocument.presentationml.comment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419" r:id="rId3"/>
    <p:sldId id="421" r:id="rId4"/>
    <p:sldId id="409" r:id="rId5"/>
    <p:sldId id="257" r:id="rId6"/>
    <p:sldId id="386" r:id="rId7"/>
    <p:sldId id="413" r:id="rId8"/>
    <p:sldId id="382" r:id="rId9"/>
    <p:sldId id="383" r:id="rId10"/>
    <p:sldId id="384" r:id="rId11"/>
    <p:sldId id="385" r:id="rId12"/>
    <p:sldId id="393" r:id="rId13"/>
    <p:sldId id="348" r:id="rId14"/>
    <p:sldId id="390" r:id="rId15"/>
    <p:sldId id="389" r:id="rId16"/>
    <p:sldId id="340" r:id="rId17"/>
    <p:sldId id="346" r:id="rId18"/>
    <p:sldId id="414" r:id="rId19"/>
    <p:sldId id="338" r:id="rId20"/>
    <p:sldId id="356" r:id="rId21"/>
    <p:sldId id="410" r:id="rId22"/>
    <p:sldId id="358" r:id="rId23"/>
    <p:sldId id="262" r:id="rId24"/>
    <p:sldId id="313" r:id="rId25"/>
    <p:sldId id="261" r:id="rId26"/>
    <p:sldId id="291" r:id="rId27"/>
    <p:sldId id="292" r:id="rId28"/>
    <p:sldId id="288" r:id="rId29"/>
    <p:sldId id="289" r:id="rId30"/>
    <p:sldId id="290" r:id="rId31"/>
    <p:sldId id="339" r:id="rId32"/>
    <p:sldId id="318" r:id="rId33"/>
    <p:sldId id="317" r:id="rId34"/>
    <p:sldId id="332" r:id="rId35"/>
    <p:sldId id="415" r:id="rId36"/>
    <p:sldId id="416" r:id="rId37"/>
    <p:sldId id="417" r:id="rId38"/>
    <p:sldId id="411" r:id="rId39"/>
    <p:sldId id="412" r:id="rId40"/>
    <p:sldId id="325" r:id="rId41"/>
    <p:sldId id="341" r:id="rId42"/>
    <p:sldId id="371" r:id="rId43"/>
    <p:sldId id="372" r:id="rId44"/>
    <p:sldId id="331" r:id="rId45"/>
    <p:sldId id="330" r:id="rId46"/>
    <p:sldId id="342" r:id="rId47"/>
    <p:sldId id="333" r:id="rId48"/>
    <p:sldId id="423" r:id="rId49"/>
    <p:sldId id="424" r:id="rId50"/>
    <p:sldId id="425" r:id="rId51"/>
    <p:sldId id="427" r:id="rId52"/>
    <p:sldId id="430" r:id="rId53"/>
    <p:sldId id="432" r:id="rId54"/>
    <p:sldId id="433" r:id="rId55"/>
    <p:sldId id="343" r:id="rId56"/>
    <p:sldId id="352" r:id="rId57"/>
    <p:sldId id="284" r:id="rId58"/>
    <p:sldId id="373" r:id="rId59"/>
    <p:sldId id="374" r:id="rId60"/>
    <p:sldId id="375" r:id="rId61"/>
    <p:sldId id="376" r:id="rId62"/>
    <p:sldId id="377" r:id="rId63"/>
    <p:sldId id="378" r:id="rId64"/>
    <p:sldId id="345" r:id="rId65"/>
    <p:sldId id="394" r:id="rId66"/>
    <p:sldId id="396" r:id="rId67"/>
    <p:sldId id="398" r:id="rId68"/>
    <p:sldId id="397" r:id="rId69"/>
    <p:sldId id="399" r:id="rId70"/>
    <p:sldId id="400" r:id="rId71"/>
    <p:sldId id="401" r:id="rId72"/>
    <p:sldId id="402" r:id="rId73"/>
    <p:sldId id="403" r:id="rId74"/>
    <p:sldId id="404" r:id="rId75"/>
    <p:sldId id="405" r:id="rId76"/>
    <p:sldId id="406" r:id="rId77"/>
    <p:sldId id="407" r:id="rId78"/>
    <p:sldId id="344" r:id="rId79"/>
    <p:sldId id="321" r:id="rId80"/>
    <p:sldId id="322" r:id="rId81"/>
    <p:sldId id="323" r:id="rId82"/>
    <p:sldId id="324" r:id="rId83"/>
    <p:sldId id="296" r:id="rId84"/>
    <p:sldId id="287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uno" initials="A" lastIdx="1" clrIdx="0">
    <p:extLst>
      <p:ext uri="{19B8F6BF-5375-455C-9EA6-DF929625EA0E}">
        <p15:presenceInfo xmlns:p15="http://schemas.microsoft.com/office/powerpoint/2012/main" xmlns="" userId="Alu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5-17T13:38:15.436" idx="1">
    <p:pos x="10" y="10"/>
    <p:text>ÁREA PARA ATENDER AO LITE DO TECNICO DE 80 M2</p:text>
    <p:extLst>
      <p:ext uri="{C676402C-5697-4E1C-873F-D02D1690AC5C}">
        <p15:threadingInfo xmlns:p15="http://schemas.microsoft.com/office/powerpoint/2012/main" xmlns="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5-23T19:35:35.615" idx="1">
    <p:pos x="10" y="10"/>
    <p:text/>
    <p:extLst>
      <p:ext uri="{C676402C-5697-4E1C-873F-D02D1690AC5C}">
        <p15:threadingInfo xmlns:p15="http://schemas.microsoft.com/office/powerpoint/2012/main" xmlns="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2">
            <a:extLst>
              <a:ext uri="{FF2B5EF4-FFF2-40B4-BE49-F238E27FC236}">
                <a16:creationId xmlns:a16="http://schemas.microsoft.com/office/drawing/2014/main" xmlns="" id="{59FACE42-44B0-4185-8ED4-9043A78C86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14="http://schemas.microsoft.com/office/powerpoint/2010/main" xmlns:a14="http://schemas.microsoft.com/office/drawing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2" name="Group 279">
            <a:extLst>
              <a:ext uri="{FF2B5EF4-FFF2-40B4-BE49-F238E27FC236}">
                <a16:creationId xmlns:a16="http://schemas.microsoft.com/office/drawing/2014/main" xmlns="" id="{A838DBA2-246D-4087-AE0A-6EA2B4B65A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xmlns="" id="{B4406F95-9579-494D-BE1E-A012A7F4CB3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93" name="Rectangle 5">
                <a:extLst>
                  <a:ext uri="{FF2B5EF4-FFF2-40B4-BE49-F238E27FC236}">
                    <a16:creationId xmlns:a16="http://schemas.microsoft.com/office/drawing/2014/main" xmlns="" id="{4C8D671A-5C73-44CA-B6D0-7F3BC195BA6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94" name="Freeform 6">
                <a:extLst>
                  <a:ext uri="{FF2B5EF4-FFF2-40B4-BE49-F238E27FC236}">
                    <a16:creationId xmlns:a16="http://schemas.microsoft.com/office/drawing/2014/main" xmlns="" id="{F0DB3AC8-B5AD-4004-B0B9-74B58BECA0C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5" name="Freeform 7">
                <a:extLst>
                  <a:ext uri="{FF2B5EF4-FFF2-40B4-BE49-F238E27FC236}">
                    <a16:creationId xmlns:a16="http://schemas.microsoft.com/office/drawing/2014/main" xmlns="" id="{F3B2C8F3-E236-45B2-B2E1-8460F8FD6DD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6" name="Freeform 8">
                <a:extLst>
                  <a:ext uri="{FF2B5EF4-FFF2-40B4-BE49-F238E27FC236}">
                    <a16:creationId xmlns:a16="http://schemas.microsoft.com/office/drawing/2014/main" xmlns="" id="{761EE3AC-0BC2-4A29-AD58-5CB0EEFF96C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7" name="Freeform 9">
                <a:extLst>
                  <a:ext uri="{FF2B5EF4-FFF2-40B4-BE49-F238E27FC236}">
                    <a16:creationId xmlns:a16="http://schemas.microsoft.com/office/drawing/2014/main" xmlns="" id="{38DC43BE-83DD-43F3-A21F-9B58B1074FF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8" name="Freeform 10">
                <a:extLst>
                  <a:ext uri="{FF2B5EF4-FFF2-40B4-BE49-F238E27FC236}">
                    <a16:creationId xmlns:a16="http://schemas.microsoft.com/office/drawing/2014/main" xmlns="" id="{112583CE-53E8-48F6-9F71-25A32BFD619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9" name="Freeform 11">
                <a:extLst>
                  <a:ext uri="{FF2B5EF4-FFF2-40B4-BE49-F238E27FC236}">
                    <a16:creationId xmlns:a16="http://schemas.microsoft.com/office/drawing/2014/main" xmlns="" id="{229A7966-2C4F-4334-8FB7-08521F984D9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0" name="Freeform 12">
                <a:extLst>
                  <a:ext uri="{FF2B5EF4-FFF2-40B4-BE49-F238E27FC236}">
                    <a16:creationId xmlns:a16="http://schemas.microsoft.com/office/drawing/2014/main" xmlns="" id="{656FCF6A-DF5B-42AA-83C4-22CD7B9947D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1" name="Freeform 13">
                <a:extLst>
                  <a:ext uri="{FF2B5EF4-FFF2-40B4-BE49-F238E27FC236}">
                    <a16:creationId xmlns:a16="http://schemas.microsoft.com/office/drawing/2014/main" xmlns="" id="{E908B3EE-F31D-4E8D-BF3C-71F5B35F02F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2" name="Freeform 14">
                <a:extLst>
                  <a:ext uri="{FF2B5EF4-FFF2-40B4-BE49-F238E27FC236}">
                    <a16:creationId xmlns:a16="http://schemas.microsoft.com/office/drawing/2014/main" xmlns="" id="{DA9F96D7-B42C-4F80-8F26-72388FE0C2E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3" name="Freeform 15">
                <a:extLst>
                  <a:ext uri="{FF2B5EF4-FFF2-40B4-BE49-F238E27FC236}">
                    <a16:creationId xmlns:a16="http://schemas.microsoft.com/office/drawing/2014/main" xmlns="" id="{5C9D5861-5A45-408A-A25E-61ED661AD75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4" name="Line 16">
                <a:extLst>
                  <a:ext uri="{FF2B5EF4-FFF2-40B4-BE49-F238E27FC236}">
                    <a16:creationId xmlns:a16="http://schemas.microsoft.com/office/drawing/2014/main" xmlns="" id="{DEEF5DD7-13B2-4CBB-A1AE-193A618B0F0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05" name="Freeform 17">
                <a:extLst>
                  <a:ext uri="{FF2B5EF4-FFF2-40B4-BE49-F238E27FC236}">
                    <a16:creationId xmlns:a16="http://schemas.microsoft.com/office/drawing/2014/main" xmlns="" id="{3D896DDA-5AD2-4360-9E65-A792131051C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6" name="Freeform 18">
                <a:extLst>
                  <a:ext uri="{FF2B5EF4-FFF2-40B4-BE49-F238E27FC236}">
                    <a16:creationId xmlns:a16="http://schemas.microsoft.com/office/drawing/2014/main" xmlns="" id="{C088F3B1-D893-4078-8EAE-6A3776F675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7" name="Freeform 19">
                <a:extLst>
                  <a:ext uri="{FF2B5EF4-FFF2-40B4-BE49-F238E27FC236}">
                    <a16:creationId xmlns:a16="http://schemas.microsoft.com/office/drawing/2014/main" xmlns="" id="{23CCB367-42E1-4DEF-BABD-7457EB9F28C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8" name="Freeform 20">
                <a:extLst>
                  <a:ext uri="{FF2B5EF4-FFF2-40B4-BE49-F238E27FC236}">
                    <a16:creationId xmlns:a16="http://schemas.microsoft.com/office/drawing/2014/main" xmlns="" id="{BAFD46CE-CD21-4C8E-8ACE-B1A0B74A904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9" name="Rectangle 21">
                <a:extLst>
                  <a:ext uri="{FF2B5EF4-FFF2-40B4-BE49-F238E27FC236}">
                    <a16:creationId xmlns:a16="http://schemas.microsoft.com/office/drawing/2014/main" xmlns="" id="{23980A26-1FFF-4434-A77C-C5A1C96A54B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10" name="Freeform 22">
                <a:extLst>
                  <a:ext uri="{FF2B5EF4-FFF2-40B4-BE49-F238E27FC236}">
                    <a16:creationId xmlns:a16="http://schemas.microsoft.com/office/drawing/2014/main" xmlns="" id="{AE64C1E5-E917-4222-8080-3EF831FB464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1" name="Freeform 23">
                <a:extLst>
                  <a:ext uri="{FF2B5EF4-FFF2-40B4-BE49-F238E27FC236}">
                    <a16:creationId xmlns:a16="http://schemas.microsoft.com/office/drawing/2014/main" xmlns="" id="{D4D42DE6-99E5-4D28-834E-6601A7DD93A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2" name="Freeform 24">
                <a:extLst>
                  <a:ext uri="{FF2B5EF4-FFF2-40B4-BE49-F238E27FC236}">
                    <a16:creationId xmlns:a16="http://schemas.microsoft.com/office/drawing/2014/main" xmlns="" id="{194304B3-4C44-49E0-A677-19E2DA8CC9E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3" name="Freeform 25">
                <a:extLst>
                  <a:ext uri="{FF2B5EF4-FFF2-40B4-BE49-F238E27FC236}">
                    <a16:creationId xmlns:a16="http://schemas.microsoft.com/office/drawing/2014/main" xmlns="" id="{C726387F-F77D-4FB6-A177-1DC6115E849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4" name="Freeform 26">
                <a:extLst>
                  <a:ext uri="{FF2B5EF4-FFF2-40B4-BE49-F238E27FC236}">
                    <a16:creationId xmlns:a16="http://schemas.microsoft.com/office/drawing/2014/main" xmlns="" id="{2F09766D-0653-4646-BA37-8FC23294BA7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5" name="Freeform 27">
                <a:extLst>
                  <a:ext uri="{FF2B5EF4-FFF2-40B4-BE49-F238E27FC236}">
                    <a16:creationId xmlns:a16="http://schemas.microsoft.com/office/drawing/2014/main" xmlns="" id="{F50D9867-C9E0-462B-894F-B2F97E26AC1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6" name="Freeform 28">
                <a:extLst>
                  <a:ext uri="{FF2B5EF4-FFF2-40B4-BE49-F238E27FC236}">
                    <a16:creationId xmlns:a16="http://schemas.microsoft.com/office/drawing/2014/main" xmlns="" id="{44179987-9B3B-4BC1-9BDA-EC9F30A3794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7" name="Freeform 29">
                <a:extLst>
                  <a:ext uri="{FF2B5EF4-FFF2-40B4-BE49-F238E27FC236}">
                    <a16:creationId xmlns:a16="http://schemas.microsoft.com/office/drawing/2014/main" xmlns="" id="{EF0E5480-8C2D-4FFE-9357-938DF0642BB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8" name="Freeform 30">
                <a:extLst>
                  <a:ext uri="{FF2B5EF4-FFF2-40B4-BE49-F238E27FC236}">
                    <a16:creationId xmlns:a16="http://schemas.microsoft.com/office/drawing/2014/main" xmlns="" id="{FDAC2F76-95E6-4EE4-8A26-47CDAE5C62A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9" name="Freeform 31">
                <a:extLst>
                  <a:ext uri="{FF2B5EF4-FFF2-40B4-BE49-F238E27FC236}">
                    <a16:creationId xmlns:a16="http://schemas.microsoft.com/office/drawing/2014/main" xmlns="" id="{249EB4AA-5D5B-4A3A-9F2D-6E4EDF2046C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xmlns="" id="{375D3DC5-0B19-4EA9-A350-6218AC28CD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83" name="Freeform 32">
                <a:extLst>
                  <a:ext uri="{FF2B5EF4-FFF2-40B4-BE49-F238E27FC236}">
                    <a16:creationId xmlns:a16="http://schemas.microsoft.com/office/drawing/2014/main" xmlns="" id="{86B5A458-9418-4EDA-9B6F-E4754ABADFA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4" name="Freeform 33">
                <a:extLst>
                  <a:ext uri="{FF2B5EF4-FFF2-40B4-BE49-F238E27FC236}">
                    <a16:creationId xmlns:a16="http://schemas.microsoft.com/office/drawing/2014/main" xmlns="" id="{6307D20D-BE6F-4BFD-8A35-230A01AD726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5" name="Freeform 34">
                <a:extLst>
                  <a:ext uri="{FF2B5EF4-FFF2-40B4-BE49-F238E27FC236}">
                    <a16:creationId xmlns:a16="http://schemas.microsoft.com/office/drawing/2014/main" xmlns="" id="{37A04039-8217-4B7F-8F43-4039DF087D8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6" name="Freeform 35">
                <a:extLst>
                  <a:ext uri="{FF2B5EF4-FFF2-40B4-BE49-F238E27FC236}">
                    <a16:creationId xmlns:a16="http://schemas.microsoft.com/office/drawing/2014/main" xmlns="" id="{CA6CE641-5DEB-4A06-B9C3-B726A334C21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7" name="Freeform 36">
                <a:extLst>
                  <a:ext uri="{FF2B5EF4-FFF2-40B4-BE49-F238E27FC236}">
                    <a16:creationId xmlns:a16="http://schemas.microsoft.com/office/drawing/2014/main" xmlns="" id="{D08C7C1C-DF39-4479-94BD-47E71DE4221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8" name="Freeform 37">
                <a:extLst>
                  <a:ext uri="{FF2B5EF4-FFF2-40B4-BE49-F238E27FC236}">
                    <a16:creationId xmlns:a16="http://schemas.microsoft.com/office/drawing/2014/main" xmlns="" id="{27C5EAA7-E449-48C0-9B14-E677E6ECF89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9" name="Freeform 38">
                <a:extLst>
                  <a:ext uri="{FF2B5EF4-FFF2-40B4-BE49-F238E27FC236}">
                    <a16:creationId xmlns:a16="http://schemas.microsoft.com/office/drawing/2014/main" xmlns="" id="{AA6A8A39-39D4-41FE-9974-CB46106A73D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0" name="Freeform 39">
                <a:extLst>
                  <a:ext uri="{FF2B5EF4-FFF2-40B4-BE49-F238E27FC236}">
                    <a16:creationId xmlns:a16="http://schemas.microsoft.com/office/drawing/2014/main" xmlns="" id="{433C6D82-AE91-4A0C-97C6-34399C90847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1" name="Freeform 40">
                <a:extLst>
                  <a:ext uri="{FF2B5EF4-FFF2-40B4-BE49-F238E27FC236}">
                    <a16:creationId xmlns:a16="http://schemas.microsoft.com/office/drawing/2014/main" xmlns="" id="{D4C06E36-D233-423A-BC95-5B4D5BE35CB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2" name="Rectangle 41">
                <a:extLst>
                  <a:ext uri="{FF2B5EF4-FFF2-40B4-BE49-F238E27FC236}">
                    <a16:creationId xmlns:a16="http://schemas.microsoft.com/office/drawing/2014/main" xmlns="" id="{E1B0EEC1-CF7A-4761-B477-941DB41A83D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p14="http://schemas.microsoft.com/office/powerpoint/2010/main" xmlns:a14="http://schemas.microsoft.com/office/drawing/2010/main" xmlns:a16="http://schemas.microsoft.com/office/drawing/2014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grpSp>
        <p:nvGrpSpPr>
          <p:cNvPr id="383" name="Group 320">
            <a:extLst>
              <a:ext uri="{FF2B5EF4-FFF2-40B4-BE49-F238E27FC236}">
                <a16:creationId xmlns:a16="http://schemas.microsoft.com/office/drawing/2014/main" xmlns="" id="{8E1DDAD8-1D10-4640-A034-BE90015E37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322" name="Rectangle 321">
              <a:extLst>
                <a:ext uri="{FF2B5EF4-FFF2-40B4-BE49-F238E27FC236}">
                  <a16:creationId xmlns:a16="http://schemas.microsoft.com/office/drawing/2014/main" xmlns="" id="{52FE7688-721D-4A97-B007-BDE056094D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3" name="Picture 2">
              <a:extLst>
                <a:ext uri="{FF2B5EF4-FFF2-40B4-BE49-F238E27FC236}">
                  <a16:creationId xmlns:a16="http://schemas.microsoft.com/office/drawing/2014/main" xmlns="" id="{9E73A810-8571-4A9D-A3CB-336933AB4C0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4="http://schemas.microsoft.com/office/drawing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70D973-D7EF-59C6-583F-C19F9C076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494" y="184207"/>
            <a:ext cx="4581907" cy="193345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dirty="0" err="1"/>
              <a:t>Elaboração</a:t>
            </a:r>
            <a:r>
              <a:rPr lang="en-US" sz="3200" dirty="0"/>
              <a:t> de </a:t>
            </a:r>
            <a:r>
              <a:rPr lang="en-US" sz="3200" dirty="0" err="1"/>
              <a:t>projeto</a:t>
            </a:r>
            <a:r>
              <a:rPr lang="en-US" sz="3200" dirty="0"/>
              <a:t> </a:t>
            </a:r>
            <a:r>
              <a:rPr lang="en-US" sz="3200" dirty="0" err="1"/>
              <a:t>arquitetonico</a:t>
            </a:r>
            <a:r>
              <a:rPr lang="en-US" sz="3200" dirty="0"/>
              <a:t>  </a:t>
            </a:r>
            <a:r>
              <a:rPr lang="en-US" sz="3200" dirty="0" err="1"/>
              <a:t>unifamiliar</a:t>
            </a:r>
            <a:r>
              <a:rPr lang="en-US" sz="3200" dirty="0"/>
              <a:t> de 80M² para PCD (</a:t>
            </a:r>
            <a:r>
              <a:rPr lang="en-US" sz="3200" dirty="0" err="1"/>
              <a:t>cadeirante</a:t>
            </a:r>
            <a:r>
              <a:rPr lang="en-US" sz="3200" dirty="0"/>
              <a:t>) </a:t>
            </a:r>
          </a:p>
        </p:txBody>
      </p:sp>
      <p:pic>
        <p:nvPicPr>
          <p:cNvPr id="4" name="Imagem 3" descr="Foto building house on blueprints with worker - construction project do  Stock | Adobe Stock">
            <a:extLst>
              <a:ext uri="{FF2B5EF4-FFF2-40B4-BE49-F238E27FC236}">
                <a16:creationId xmlns:a16="http://schemas.microsoft.com/office/drawing/2014/main" xmlns="" id="{6BC290CC-9450-B4CC-152B-684242EA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430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384" name="Group 324">
            <a:extLst>
              <a:ext uri="{FF2B5EF4-FFF2-40B4-BE49-F238E27FC236}">
                <a16:creationId xmlns:a16="http://schemas.microsoft.com/office/drawing/2014/main" xmlns="" id="{FD642FB6-2808-4BC5-AE0B-7302C24B78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xmlns="" id="{0B0B8F04-D9A7-48E5-A29C-51A66B59DF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27" name="Freeform 6">
              <a:extLst>
                <a:ext uri="{FF2B5EF4-FFF2-40B4-BE49-F238E27FC236}">
                  <a16:creationId xmlns:a16="http://schemas.microsoft.com/office/drawing/2014/main" xmlns="" id="{D6D18883-6BFF-42BB-8088-FCCF83F9CF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8" name="Freeform 7">
              <a:extLst>
                <a:ext uri="{FF2B5EF4-FFF2-40B4-BE49-F238E27FC236}">
                  <a16:creationId xmlns:a16="http://schemas.microsoft.com/office/drawing/2014/main" xmlns="" id="{1D0FEFB3-A009-4D0F-9107-C0B17786FB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xmlns="" id="{78E86C7F-B981-4448-8A1A-856F7124FF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30" name="Freeform 9">
              <a:extLst>
                <a:ext uri="{FF2B5EF4-FFF2-40B4-BE49-F238E27FC236}">
                  <a16:creationId xmlns:a16="http://schemas.microsoft.com/office/drawing/2014/main" xmlns="" id="{4C6CFFD9-BA00-4184-8310-5FC9550954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1" name="Freeform 10">
              <a:extLst>
                <a:ext uri="{FF2B5EF4-FFF2-40B4-BE49-F238E27FC236}">
                  <a16:creationId xmlns:a16="http://schemas.microsoft.com/office/drawing/2014/main" xmlns="" id="{A1892DF3-4848-496C-8664-DFD32EE250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2" name="Freeform 11">
              <a:extLst>
                <a:ext uri="{FF2B5EF4-FFF2-40B4-BE49-F238E27FC236}">
                  <a16:creationId xmlns:a16="http://schemas.microsoft.com/office/drawing/2014/main" xmlns="" id="{D6DB8C30-651E-4D8F-A70C-163FC58427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3" name="Freeform 12">
              <a:extLst>
                <a:ext uri="{FF2B5EF4-FFF2-40B4-BE49-F238E27FC236}">
                  <a16:creationId xmlns:a16="http://schemas.microsoft.com/office/drawing/2014/main" xmlns="" id="{563DFB81-F969-4F44-BA6C-6347956423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4" name="Freeform 13">
              <a:extLst>
                <a:ext uri="{FF2B5EF4-FFF2-40B4-BE49-F238E27FC236}">
                  <a16:creationId xmlns:a16="http://schemas.microsoft.com/office/drawing/2014/main" xmlns="" id="{8E5DE346-AFCA-40DA-B5E2-93A86EA54C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5" name="Freeform 14">
              <a:extLst>
                <a:ext uri="{FF2B5EF4-FFF2-40B4-BE49-F238E27FC236}">
                  <a16:creationId xmlns:a16="http://schemas.microsoft.com/office/drawing/2014/main" xmlns="" id="{77A34306-2AE8-43D0-9686-E97B3B53FE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6" name="Freeform 15">
              <a:extLst>
                <a:ext uri="{FF2B5EF4-FFF2-40B4-BE49-F238E27FC236}">
                  <a16:creationId xmlns:a16="http://schemas.microsoft.com/office/drawing/2014/main" xmlns="" id="{B9CC10F0-FFCD-4CB9-AF4C-22722D20B7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7" name="Freeform 16">
              <a:extLst>
                <a:ext uri="{FF2B5EF4-FFF2-40B4-BE49-F238E27FC236}">
                  <a16:creationId xmlns:a16="http://schemas.microsoft.com/office/drawing/2014/main" xmlns="" id="{2A6B0E38-C962-4491-BFDA-75378B4D67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8" name="Freeform 17">
              <a:extLst>
                <a:ext uri="{FF2B5EF4-FFF2-40B4-BE49-F238E27FC236}">
                  <a16:creationId xmlns:a16="http://schemas.microsoft.com/office/drawing/2014/main" xmlns="" id="{655F640B-8407-487C-8696-F47451478E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9" name="Freeform 18">
              <a:extLst>
                <a:ext uri="{FF2B5EF4-FFF2-40B4-BE49-F238E27FC236}">
                  <a16:creationId xmlns:a16="http://schemas.microsoft.com/office/drawing/2014/main" xmlns="" id="{FAB4F099-4FF6-4410-A5B9-2A5355719C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0" name="Freeform 19">
              <a:extLst>
                <a:ext uri="{FF2B5EF4-FFF2-40B4-BE49-F238E27FC236}">
                  <a16:creationId xmlns:a16="http://schemas.microsoft.com/office/drawing/2014/main" xmlns="" id="{6FE80B6E-3DA9-4304-9925-12E578C4E9B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1" name="Freeform 20">
              <a:extLst>
                <a:ext uri="{FF2B5EF4-FFF2-40B4-BE49-F238E27FC236}">
                  <a16:creationId xmlns:a16="http://schemas.microsoft.com/office/drawing/2014/main" xmlns="" id="{67D1CB75-0CBA-4E13-924C-21F221D7BF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2" name="Freeform 21">
              <a:extLst>
                <a:ext uri="{FF2B5EF4-FFF2-40B4-BE49-F238E27FC236}">
                  <a16:creationId xmlns:a16="http://schemas.microsoft.com/office/drawing/2014/main" xmlns="" id="{F2CC783B-FA45-4777-A76A-982B285C7C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3" name="Freeform 22">
              <a:extLst>
                <a:ext uri="{FF2B5EF4-FFF2-40B4-BE49-F238E27FC236}">
                  <a16:creationId xmlns:a16="http://schemas.microsoft.com/office/drawing/2014/main" xmlns="" id="{D68F4DD3-D736-4B78-972E-F5128CFBE7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4" name="Freeform 23">
              <a:extLst>
                <a:ext uri="{FF2B5EF4-FFF2-40B4-BE49-F238E27FC236}">
                  <a16:creationId xmlns:a16="http://schemas.microsoft.com/office/drawing/2014/main" xmlns="" id="{B14AF103-15B3-4796-A71A-297D37E176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5" name="Freeform 24">
              <a:extLst>
                <a:ext uri="{FF2B5EF4-FFF2-40B4-BE49-F238E27FC236}">
                  <a16:creationId xmlns:a16="http://schemas.microsoft.com/office/drawing/2014/main" xmlns="" id="{B0B240FB-0453-4B6F-9F9B-C2C3305AC5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6" name="Freeform 25">
              <a:extLst>
                <a:ext uri="{FF2B5EF4-FFF2-40B4-BE49-F238E27FC236}">
                  <a16:creationId xmlns:a16="http://schemas.microsoft.com/office/drawing/2014/main" xmlns="" id="{EBBBDCEE-433E-40F3-B49D-375CB162A8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7" name="Freeform 26">
              <a:extLst>
                <a:ext uri="{FF2B5EF4-FFF2-40B4-BE49-F238E27FC236}">
                  <a16:creationId xmlns:a16="http://schemas.microsoft.com/office/drawing/2014/main" xmlns="" id="{09B123C6-141E-4A37-B5A7-27E7764FA1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8" name="Freeform 27">
              <a:extLst>
                <a:ext uri="{FF2B5EF4-FFF2-40B4-BE49-F238E27FC236}">
                  <a16:creationId xmlns:a16="http://schemas.microsoft.com/office/drawing/2014/main" xmlns="" id="{1FA1F521-36A1-49FF-84A7-229E8970F7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9" name="Freeform 28">
              <a:extLst>
                <a:ext uri="{FF2B5EF4-FFF2-40B4-BE49-F238E27FC236}">
                  <a16:creationId xmlns:a16="http://schemas.microsoft.com/office/drawing/2014/main" xmlns="" id="{DE512F89-D901-4487-A42C-02345EC5FC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0" name="Freeform 29">
              <a:extLst>
                <a:ext uri="{FF2B5EF4-FFF2-40B4-BE49-F238E27FC236}">
                  <a16:creationId xmlns:a16="http://schemas.microsoft.com/office/drawing/2014/main" xmlns="" id="{ED3ED0E5-3226-4B78-B3EA-C591824B89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1" name="Freeform 30">
              <a:extLst>
                <a:ext uri="{FF2B5EF4-FFF2-40B4-BE49-F238E27FC236}">
                  <a16:creationId xmlns:a16="http://schemas.microsoft.com/office/drawing/2014/main" xmlns="" id="{9CBB1F68-B6DE-4ECF-B20F-328F9811E2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2" name="Freeform 31">
              <a:extLst>
                <a:ext uri="{FF2B5EF4-FFF2-40B4-BE49-F238E27FC236}">
                  <a16:creationId xmlns:a16="http://schemas.microsoft.com/office/drawing/2014/main" xmlns="" id="{A566C551-9523-4D97-A8CF-5C91F436C5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3" name="Freeform 32">
              <a:extLst>
                <a:ext uri="{FF2B5EF4-FFF2-40B4-BE49-F238E27FC236}">
                  <a16:creationId xmlns:a16="http://schemas.microsoft.com/office/drawing/2014/main" xmlns="" id="{9E166BA0-9268-4419-9332-2D30C21239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xmlns="" id="{B700C031-AA54-4DC7-B8A2-2569B3FA65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55" name="Freeform 34">
              <a:extLst>
                <a:ext uri="{FF2B5EF4-FFF2-40B4-BE49-F238E27FC236}">
                  <a16:creationId xmlns:a16="http://schemas.microsoft.com/office/drawing/2014/main" xmlns="" id="{03045EC8-ECC8-473F-8786-DE266F05B15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6" name="Freeform 35">
              <a:extLst>
                <a:ext uri="{FF2B5EF4-FFF2-40B4-BE49-F238E27FC236}">
                  <a16:creationId xmlns:a16="http://schemas.microsoft.com/office/drawing/2014/main" xmlns="" id="{9337EBA2-5088-4A44-8C0B-A6EE78989C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7" name="Freeform 36">
              <a:extLst>
                <a:ext uri="{FF2B5EF4-FFF2-40B4-BE49-F238E27FC236}">
                  <a16:creationId xmlns:a16="http://schemas.microsoft.com/office/drawing/2014/main" xmlns="" id="{3486A705-2593-45C9-A13E-8E2FB7C3543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8" name="Freeform 37">
              <a:extLst>
                <a:ext uri="{FF2B5EF4-FFF2-40B4-BE49-F238E27FC236}">
                  <a16:creationId xmlns:a16="http://schemas.microsoft.com/office/drawing/2014/main" xmlns="" id="{F357321C-6DEE-4D02-A997-75E47EE0E0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9" name="Freeform 38">
              <a:extLst>
                <a:ext uri="{FF2B5EF4-FFF2-40B4-BE49-F238E27FC236}">
                  <a16:creationId xmlns:a16="http://schemas.microsoft.com/office/drawing/2014/main" xmlns="" id="{D0B8F87F-3530-4BCD-A8E5-C1B83707B55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0" name="Freeform 39">
              <a:extLst>
                <a:ext uri="{FF2B5EF4-FFF2-40B4-BE49-F238E27FC236}">
                  <a16:creationId xmlns:a16="http://schemas.microsoft.com/office/drawing/2014/main" xmlns="" id="{5BE86BA3-AB0E-4F70-A552-0D9EB9E98E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1" name="Freeform 40">
              <a:extLst>
                <a:ext uri="{FF2B5EF4-FFF2-40B4-BE49-F238E27FC236}">
                  <a16:creationId xmlns:a16="http://schemas.microsoft.com/office/drawing/2014/main" xmlns="" id="{DF5FE773-B9AE-4A3F-8EDC-165CE579BDC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2" name="Freeform 41">
              <a:extLst>
                <a:ext uri="{FF2B5EF4-FFF2-40B4-BE49-F238E27FC236}">
                  <a16:creationId xmlns:a16="http://schemas.microsoft.com/office/drawing/2014/main" xmlns="" id="{4A03D7BE-B358-4F8B-85EA-65E0CBF2D1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3" name="Freeform 42">
              <a:extLst>
                <a:ext uri="{FF2B5EF4-FFF2-40B4-BE49-F238E27FC236}">
                  <a16:creationId xmlns:a16="http://schemas.microsoft.com/office/drawing/2014/main" xmlns="" id="{A6548877-0957-435B-A419-389A278E57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4" name="Freeform 43">
              <a:extLst>
                <a:ext uri="{FF2B5EF4-FFF2-40B4-BE49-F238E27FC236}">
                  <a16:creationId xmlns:a16="http://schemas.microsoft.com/office/drawing/2014/main" xmlns="" id="{B2D5EA95-9E60-468A-8DA1-40F05C9BDA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5" name="Freeform 44">
              <a:extLst>
                <a:ext uri="{FF2B5EF4-FFF2-40B4-BE49-F238E27FC236}">
                  <a16:creationId xmlns:a16="http://schemas.microsoft.com/office/drawing/2014/main" xmlns="" id="{C9B409CE-11E5-40D1-8C9B-86614EAE2A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xmlns="" id="{9E594AF5-DB50-4227-AC2F-10EE5233C4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67" name="Freeform 46">
              <a:extLst>
                <a:ext uri="{FF2B5EF4-FFF2-40B4-BE49-F238E27FC236}">
                  <a16:creationId xmlns:a16="http://schemas.microsoft.com/office/drawing/2014/main" xmlns="" id="{9335DCAF-74A2-4994-B5BF-1C079A40A54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8" name="Freeform 47">
              <a:extLst>
                <a:ext uri="{FF2B5EF4-FFF2-40B4-BE49-F238E27FC236}">
                  <a16:creationId xmlns:a16="http://schemas.microsoft.com/office/drawing/2014/main" xmlns="" id="{1DC8E1A2-0C6B-4BA9-85F4-3645AED5DE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9" name="Freeform 48">
              <a:extLst>
                <a:ext uri="{FF2B5EF4-FFF2-40B4-BE49-F238E27FC236}">
                  <a16:creationId xmlns:a16="http://schemas.microsoft.com/office/drawing/2014/main" xmlns="" id="{28F38DE0-3BEE-441A-8212-E77DA2328A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0" name="Freeform 49">
              <a:extLst>
                <a:ext uri="{FF2B5EF4-FFF2-40B4-BE49-F238E27FC236}">
                  <a16:creationId xmlns:a16="http://schemas.microsoft.com/office/drawing/2014/main" xmlns="" id="{AE81208E-D239-496C-A312-506B0241B3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1" name="Freeform 50">
              <a:extLst>
                <a:ext uri="{FF2B5EF4-FFF2-40B4-BE49-F238E27FC236}">
                  <a16:creationId xmlns:a16="http://schemas.microsoft.com/office/drawing/2014/main" xmlns="" id="{242FE966-DDA4-4668-B8D6-C4B0D4C78E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2" name="Freeform 51">
              <a:extLst>
                <a:ext uri="{FF2B5EF4-FFF2-40B4-BE49-F238E27FC236}">
                  <a16:creationId xmlns:a16="http://schemas.microsoft.com/office/drawing/2014/main" xmlns="" id="{FB0A5F60-550F-4025-9DCE-6F42A7C064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3" name="Freeform 52">
              <a:extLst>
                <a:ext uri="{FF2B5EF4-FFF2-40B4-BE49-F238E27FC236}">
                  <a16:creationId xmlns:a16="http://schemas.microsoft.com/office/drawing/2014/main" xmlns="" id="{D7B61D18-4A61-44C9-A809-40639E8C1D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4" name="Freeform 53">
              <a:extLst>
                <a:ext uri="{FF2B5EF4-FFF2-40B4-BE49-F238E27FC236}">
                  <a16:creationId xmlns:a16="http://schemas.microsoft.com/office/drawing/2014/main" xmlns="" id="{CB26E7EB-DC12-4BA7-B5DE-09EF2C1D0A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5" name="Freeform 54">
              <a:extLst>
                <a:ext uri="{FF2B5EF4-FFF2-40B4-BE49-F238E27FC236}">
                  <a16:creationId xmlns:a16="http://schemas.microsoft.com/office/drawing/2014/main" xmlns="" id="{921237B4-9D85-4611-851F-5DBD71544A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6" name="Freeform 55">
              <a:extLst>
                <a:ext uri="{FF2B5EF4-FFF2-40B4-BE49-F238E27FC236}">
                  <a16:creationId xmlns:a16="http://schemas.microsoft.com/office/drawing/2014/main" xmlns="" id="{C91509DE-9FAA-4E84-BCC1-CDDBEA8AC01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7" name="Freeform 56">
              <a:extLst>
                <a:ext uri="{FF2B5EF4-FFF2-40B4-BE49-F238E27FC236}">
                  <a16:creationId xmlns:a16="http://schemas.microsoft.com/office/drawing/2014/main" xmlns="" id="{C7029B06-6A09-4E46-BA86-F3C66DBDD4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8" name="Freeform 57">
              <a:extLst>
                <a:ext uri="{FF2B5EF4-FFF2-40B4-BE49-F238E27FC236}">
                  <a16:creationId xmlns:a16="http://schemas.microsoft.com/office/drawing/2014/main" xmlns="" id="{FF4ACFBF-D1F2-47B1-B0EB-F08C6508BD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9" name="Freeform 58">
              <a:extLst>
                <a:ext uri="{FF2B5EF4-FFF2-40B4-BE49-F238E27FC236}">
                  <a16:creationId xmlns:a16="http://schemas.microsoft.com/office/drawing/2014/main" xmlns="" id="{A6FD1991-3A0E-4F63-BAD9-A98C298604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4="http://schemas.microsoft.com/office/drawing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42EDD3D-3272-C461-A803-10BB50D4A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1626" y="3714748"/>
            <a:ext cx="3084892" cy="312420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Componentes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Andre </a:t>
            </a:r>
            <a:r>
              <a:rPr lang="en-US" sz="1800" dirty="0" err="1">
                <a:solidFill>
                  <a:schemeClr val="tx1"/>
                </a:solidFill>
              </a:rPr>
              <a:t>souza</a:t>
            </a:r>
            <a:endParaRPr lang="en-US" sz="18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Dante </a:t>
            </a:r>
            <a:r>
              <a:rPr lang="en-US" sz="1800" dirty="0" err="1">
                <a:solidFill>
                  <a:schemeClr val="tx1"/>
                </a:solidFill>
              </a:rPr>
              <a:t>gonçalves</a:t>
            </a:r>
            <a:endParaRPr lang="en-US" sz="18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Ermeson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abreu</a:t>
            </a:r>
            <a:endParaRPr lang="en-US" sz="18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Heder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brito</a:t>
            </a:r>
            <a:endParaRPr lang="en-US" sz="1800" dirty="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Jaciara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batista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4" name="Subtítulo 2">
            <a:extLst>
              <a:ext uri="{FF2B5EF4-FFF2-40B4-BE49-F238E27FC236}">
                <a16:creationId xmlns:a16="http://schemas.microsoft.com/office/drawing/2014/main" xmlns="" id="{68FE96D5-7FF4-490F-B4C4-B9A6D3922B1F}"/>
              </a:ext>
            </a:extLst>
          </p:cNvPr>
          <p:cNvSpPr txBox="1">
            <a:spLocks/>
          </p:cNvSpPr>
          <p:nvPr/>
        </p:nvSpPr>
        <p:spPr>
          <a:xfrm>
            <a:off x="8595933" y="2404025"/>
            <a:ext cx="3084892" cy="1200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>
                <a:solidFill>
                  <a:schemeClr val="tx1"/>
                </a:solidFill>
              </a:rPr>
              <a:t>Orientadora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Professora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Kelen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45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445246-4BB4-4228-A2FF-1A4A5814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71478"/>
            <a:ext cx="4141787" cy="1478570"/>
          </a:xfrm>
        </p:spPr>
        <p:txBody>
          <a:bodyPr/>
          <a:lstStyle/>
          <a:p>
            <a:r>
              <a:rPr lang="pt-BR" dirty="0"/>
              <a:t>ajuda técnica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3BAFD5E-E3A3-4D40-96C2-A9ACDB452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737" y="1524000"/>
            <a:ext cx="4229183" cy="49885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200" dirty="0"/>
              <a:t>	produtos, equipamentos, dispositivos, recursos, metodologias, estratégias, práticas e serviços que objetivem promover a funcionalidade, relacionada à atividade e à participação da pessoa com Deficiência ou mobilidade reduzida, visando a sua autonomia, independência, qualidade de vida e inclusão social.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DC2E07EF-CF42-41C1-A9A1-28B9EA3E8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80" y="1148080"/>
            <a:ext cx="6416188" cy="402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129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C46DD7-E414-4596-B560-825BB42C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585" y="0"/>
            <a:ext cx="4416107" cy="1478570"/>
          </a:xfrm>
        </p:spPr>
        <p:txBody>
          <a:bodyPr/>
          <a:lstStyle/>
          <a:p>
            <a:r>
              <a:rPr lang="pt-BR" dirty="0"/>
              <a:t>rota acessível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E5CDA09-AACB-4532-A51E-21DD575B9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20800"/>
            <a:ext cx="5161279" cy="5201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	Trajeto contínuo, desobstruído e sinalizado, que conecte os ambientes externos ou internos de espaços e Edificações, e que possa ser utilizado de forma autônoma e segura por todas as pessoas, inclusive aquelas com deficiência e mobilidade reduzida.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BDE4DBA-551E-4C5E-B5C3-555236017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066" y="1198880"/>
            <a:ext cx="5681518" cy="305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810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3BD08D12-4BCC-4FBA-8BB2-84C572677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496" y="1087366"/>
            <a:ext cx="7844150" cy="538368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B4ACDB8-66A5-42D5-AD46-6474306FE782}"/>
              </a:ext>
            </a:extLst>
          </p:cNvPr>
          <p:cNvSpPr txBox="1"/>
          <p:nvPr/>
        </p:nvSpPr>
        <p:spPr>
          <a:xfrm>
            <a:off x="3679761" y="369641"/>
            <a:ext cx="4832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Exemplo de medidas para o Banheiro</a:t>
            </a:r>
          </a:p>
        </p:txBody>
      </p:sp>
    </p:spTree>
    <p:extLst>
      <p:ext uri="{BB962C8B-B14F-4D97-AF65-F5344CB8AC3E}">
        <p14:creationId xmlns:p14="http://schemas.microsoft.com/office/powerpoint/2010/main" xmlns="" val="297723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38F6248-91F2-4AC5-8737-CF63AB1D0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212" y="1717136"/>
            <a:ext cx="8791575" cy="793064"/>
          </a:xfrm>
        </p:spPr>
        <p:txBody>
          <a:bodyPr/>
          <a:lstStyle/>
          <a:p>
            <a:r>
              <a:rPr lang="pt-BR" dirty="0"/>
              <a:t>Tecnologia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CAA142D-E101-478C-BB54-07E8AE0AC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372" y="2601119"/>
            <a:ext cx="8791575" cy="1655762"/>
          </a:xfrm>
        </p:spPr>
        <p:txBody>
          <a:bodyPr/>
          <a:lstStyle/>
          <a:p>
            <a:r>
              <a:rPr lang="pt-BR" sz="2800" dirty="0"/>
              <a:t>- Reuso da água da chuva 🌧️</a:t>
            </a:r>
          </a:p>
          <a:p>
            <a:endParaRPr lang="pt-BR" dirty="0"/>
          </a:p>
        </p:txBody>
      </p:sp>
      <p:pic>
        <p:nvPicPr>
          <p:cNvPr id="1026" name="Picture 2" descr="EOS Systems - Desenvolvimento de Software de Gestão">
            <a:extLst>
              <a:ext uri="{FF2B5EF4-FFF2-40B4-BE49-F238E27FC236}">
                <a16:creationId xmlns:a16="http://schemas.microsoft.com/office/drawing/2014/main" xmlns="" id="{7331C853-4C3D-4D16-8A31-AE5E98147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66117"/>
            <a:ext cx="6043080" cy="589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6223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C9E266-DE5A-4071-B33B-AE3B84C4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1066799"/>
            <a:ext cx="3856037" cy="1182685"/>
          </a:xfrm>
        </p:spPr>
        <p:txBody>
          <a:bodyPr/>
          <a:lstStyle/>
          <a:p>
            <a:r>
              <a:rPr lang="pt-BR" dirty="0"/>
              <a:t>Funcionamento do sistema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1CF5E38-76BB-48B3-B5FC-291523B8D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Um sistema de captação de água da chuva funciona captando a água que escorre dos telhados e direcionando-a para um reservatório, geralmente uma cisterna. Essa água pode então ser usada para diversas finalidades, como regar o jardim, limpar a casa ou, em alguns casos, até mesmo para fins não potáveis, como descargas. </a:t>
            </a:r>
          </a:p>
          <a:p>
            <a:endParaRPr lang="pt-BR" dirty="0"/>
          </a:p>
        </p:txBody>
      </p:sp>
      <p:pic>
        <p:nvPicPr>
          <p:cNvPr id="3074" name="Picture 2" descr="Como fazer captação de água de chuva - Portal Metálica">
            <a:extLst>
              <a:ext uri="{FF2B5EF4-FFF2-40B4-BE49-F238E27FC236}">
                <a16:creationId xmlns:a16="http://schemas.microsoft.com/office/drawing/2014/main" xmlns="" id="{16CF5866-C061-4FA8-8FE5-CDF10DDECD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201" y="982464"/>
            <a:ext cx="5748576" cy="43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766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A394DC-CE2D-43B2-8E7A-4EFB1943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395" y="1039528"/>
            <a:ext cx="3856037" cy="683394"/>
          </a:xfrm>
        </p:spPr>
        <p:txBody>
          <a:bodyPr/>
          <a:lstStyle/>
          <a:p>
            <a:r>
              <a:rPr lang="pt-BR" dirty="0"/>
              <a:t>Pro e contras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DBF82255-FDBC-4455-8A98-84C3AA36B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0395" y="3289013"/>
            <a:ext cx="3856037" cy="2842279"/>
          </a:xfrm>
        </p:spPr>
        <p:txBody>
          <a:bodyPr>
            <a:normAutofit lnSpcReduction="10000"/>
          </a:bodyPr>
          <a:lstStyle/>
          <a:p>
            <a:r>
              <a:rPr lang="pt-BR" sz="1900" b="1" dirty="0"/>
              <a:t>Observações:</a:t>
            </a:r>
            <a:endParaRPr lang="pt-BR" sz="1900" dirty="0"/>
          </a:p>
          <a:p>
            <a:r>
              <a:rPr lang="pt-BR" sz="1900" dirty="0"/>
              <a:t>A água </a:t>
            </a:r>
            <a:r>
              <a:rPr lang="pt-BR" sz="1900" b="1" dirty="0"/>
              <a:t>não é potável</a:t>
            </a:r>
            <a:r>
              <a:rPr lang="pt-BR" sz="1900" dirty="0"/>
              <a:t> e não deve ser usada para beber ou cozinhar.</a:t>
            </a:r>
          </a:p>
          <a:p>
            <a:r>
              <a:rPr lang="pt-BR" sz="1900" dirty="0"/>
              <a:t>O sistema deve ser dimensionado conforme o telhado e o clima local.</a:t>
            </a:r>
          </a:p>
          <a:p>
            <a:r>
              <a:rPr lang="pt-BR" sz="1900" dirty="0"/>
              <a:t>Pode ser instalado em residências, escolas e empresas.</a:t>
            </a:r>
          </a:p>
          <a:p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7467A744-E2ED-4A23-9E2E-BA5B3E1709EC}"/>
              </a:ext>
            </a:extLst>
          </p:cNvPr>
          <p:cNvSpPr/>
          <p:nvPr/>
        </p:nvSpPr>
        <p:spPr>
          <a:xfrm>
            <a:off x="1146706" y="1957860"/>
            <a:ext cx="39397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Vantagens:</a:t>
            </a:r>
            <a:endParaRPr lang="pt-BR" dirty="0"/>
          </a:p>
          <a:p>
            <a:r>
              <a:rPr lang="pt-BR" b="1" dirty="0"/>
              <a:t>Economia de água potável</a:t>
            </a:r>
            <a:endParaRPr lang="pt-BR" dirty="0"/>
          </a:p>
          <a:p>
            <a:r>
              <a:rPr lang="pt-BR" b="1" dirty="0"/>
              <a:t>Redução da conta de água</a:t>
            </a:r>
            <a:endParaRPr lang="pt-BR" dirty="0"/>
          </a:p>
          <a:p>
            <a:r>
              <a:rPr lang="pt-BR" b="1" dirty="0"/>
              <a:t>Sustentabilidade ambiental</a:t>
            </a:r>
            <a:endParaRPr lang="pt-BR" dirty="0"/>
          </a:p>
          <a:p>
            <a:endParaRPr lang="pt-BR" dirty="0"/>
          </a:p>
        </p:txBody>
      </p:sp>
      <p:pic>
        <p:nvPicPr>
          <p:cNvPr id="4098" name="Picture 2" descr="Unipampa promove sustentabilidade através da reutilização da água da chuva  | Unipampa">
            <a:extLst>
              <a:ext uri="{FF2B5EF4-FFF2-40B4-BE49-F238E27FC236}">
                <a16:creationId xmlns:a16="http://schemas.microsoft.com/office/drawing/2014/main" xmlns="" id="{628DA515-71B4-431A-AEDC-E4753B57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1317" y="765920"/>
            <a:ext cx="5553977" cy="504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60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07FDFE0-D8E5-4052-8FE5-DB91F90D6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0129" y="2043143"/>
            <a:ext cx="9144000" cy="3772949"/>
          </a:xfrm>
        </p:spPr>
        <p:txBody>
          <a:bodyPr>
            <a:normAutofit/>
          </a:bodyPr>
          <a:lstStyle/>
          <a:p>
            <a:r>
              <a:rPr lang="pt-BR" sz="4400" dirty="0"/>
              <a:t>Estudos de caso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xmlns="" val="275861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Proposta mínima de acessibilidade para o estudo de caso | Download  Scientific Diagram">
            <a:extLst>
              <a:ext uri="{FF2B5EF4-FFF2-40B4-BE49-F238E27FC236}">
                <a16:creationId xmlns:a16="http://schemas.microsoft.com/office/drawing/2014/main" xmlns="" id="{3954BA89-BE3C-4D22-9B3A-5C8AFEB3D8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" name="AutoShape 4" descr="Proposta mínima de acessibilidade para o estudo de caso | Download  Scientific Diagram">
            <a:extLst>
              <a:ext uri="{FF2B5EF4-FFF2-40B4-BE49-F238E27FC236}">
                <a16:creationId xmlns:a16="http://schemas.microsoft.com/office/drawing/2014/main" xmlns="" id="{8D229FF4-9838-4881-BEC3-6830CD25B9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AutoShape 6" descr="Proposta mínima de acessibilidade para o estudo de caso ">
            <a:extLst>
              <a:ext uri="{FF2B5EF4-FFF2-40B4-BE49-F238E27FC236}">
                <a16:creationId xmlns:a16="http://schemas.microsoft.com/office/drawing/2014/main" xmlns="" id="{5487A9E9-DAA1-43B3-B3CF-4EB41AD483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02692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AutoShape 8" descr="https://www.researchgate.net/profile/Aguinaldo-Dos-Santos/publication/277036657/figure/fig1/AS:569347426590720@1512754412217/Figura-2-Proposta-minima-de-acessibilidade-para-o-estudo-de-caso.png">
            <a:extLst>
              <a:ext uri="{FF2B5EF4-FFF2-40B4-BE49-F238E27FC236}">
                <a16:creationId xmlns:a16="http://schemas.microsoft.com/office/drawing/2014/main" xmlns="" id="{6C183550-28D8-4CEB-9F3C-D5CCDEE011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D3F699A3-787B-4422-A764-5FC667AF54F2}"/>
              </a:ext>
            </a:extLst>
          </p:cNvPr>
          <p:cNvSpPr txBox="1"/>
          <p:nvPr/>
        </p:nvSpPr>
        <p:spPr>
          <a:xfrm>
            <a:off x="2702074" y="158710"/>
            <a:ext cx="8047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/>
              <a:t>Planta de estudo de  caso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20ECB397-38ED-49FF-B73D-D32BBD941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67" y="1101735"/>
            <a:ext cx="7017739" cy="54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06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CFA9EA14-4E45-4341-969B-9B093668E1FD}"/>
              </a:ext>
            </a:extLst>
          </p:cNvPr>
          <p:cNvSpPr txBox="1"/>
          <p:nvPr/>
        </p:nvSpPr>
        <p:spPr>
          <a:xfrm>
            <a:off x="1574314" y="544790"/>
            <a:ext cx="8047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/>
              <a:t>Planta de estudo de  caso</a:t>
            </a:r>
          </a:p>
        </p:txBody>
      </p:sp>
      <p:pic>
        <p:nvPicPr>
          <p:cNvPr id="2050" name="Picture 2" descr="deficiente – Helena Degreas">
            <a:extLst>
              <a:ext uri="{FF2B5EF4-FFF2-40B4-BE49-F238E27FC236}">
                <a16:creationId xmlns:a16="http://schemas.microsoft.com/office/drawing/2014/main" xmlns="" id="{7731D45F-34A3-490F-8F6E-F12022DB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4314" y="1468120"/>
            <a:ext cx="7566642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7978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07FDFE0-D8E5-4052-8FE5-DB91F90D6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3947" y="1886125"/>
            <a:ext cx="9144000" cy="3772949"/>
          </a:xfrm>
        </p:spPr>
        <p:txBody>
          <a:bodyPr/>
          <a:lstStyle/>
          <a:p>
            <a:r>
              <a:rPr lang="pt-BR" sz="9600" dirty="0"/>
              <a:t>terreno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97675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Ícone&#10;&#10;O conteúdo gerado por IA pode estar incorreto.">
            <a:extLst>
              <a:ext uri="{FF2B5EF4-FFF2-40B4-BE49-F238E27FC236}">
                <a16:creationId xmlns:a16="http://schemas.microsoft.com/office/drawing/2014/main" xmlns="" id="{892942F1-5797-4DAB-95FE-DC22C0C277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</a:blip>
          <a:srcRect t="47654" r="-1" b="5925"/>
          <a:stretch/>
        </p:blipFill>
        <p:spPr>
          <a:xfrm>
            <a:off x="-1" y="10"/>
            <a:ext cx="12188369" cy="68579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BE4AC9D1-5AD2-4C3E-9D8D-139B235A4850}"/>
              </a:ext>
            </a:extLst>
          </p:cNvPr>
          <p:cNvSpPr/>
          <p:nvPr/>
        </p:nvSpPr>
        <p:spPr>
          <a:xfrm>
            <a:off x="644893" y="2274838"/>
            <a:ext cx="96348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Desenvolver a planta da uma casa respeitando o Código de Obra e a norma NBR 9050 de acessos em relação a cadeirante com um total de até 80M² (elaborado por Técnicos de Edificação) . </a:t>
            </a:r>
          </a:p>
          <a:p>
            <a:r>
              <a:rPr lang="pt-BR" sz="2800" b="1" dirty="0">
                <a:solidFill>
                  <a:schemeClr val="bg1"/>
                </a:solidFill>
              </a:rPr>
              <a:t>	O projeto visa não só a melhoria da qualidade de vida dos moradores, mas também a criação de um ambiente que favoreça a convivência familiar com privacidade e conforto de todos os integrantes da família.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633C0821-6060-4B6D-AD85-3B3F8F7B884B}"/>
              </a:ext>
            </a:extLst>
          </p:cNvPr>
          <p:cNvSpPr/>
          <p:nvPr/>
        </p:nvSpPr>
        <p:spPr>
          <a:xfrm>
            <a:off x="3910116" y="489734"/>
            <a:ext cx="310444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</a:rPr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xmlns="" val="2289722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CB0B64E-2B30-4480-8AE0-D39F4C0F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607" y="99979"/>
            <a:ext cx="6779253" cy="665804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A6E8C9F7-5A40-4D39-9312-B2F967DF136C}"/>
              </a:ext>
            </a:extLst>
          </p:cNvPr>
          <p:cNvSpPr txBox="1"/>
          <p:nvPr/>
        </p:nvSpPr>
        <p:spPr>
          <a:xfrm>
            <a:off x="120850" y="99979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zoneamento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382139B-46F3-4F52-9597-C079CB704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947" y="99979"/>
            <a:ext cx="2847203" cy="66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945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FC48D31-3839-4AB6-B169-7802AFA83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262070"/>
            <a:ext cx="9733280" cy="6595930"/>
          </a:xfrm>
          <a:prstGeom prst="rect">
            <a:avLst/>
          </a:prstGeom>
        </p:spPr>
      </p:pic>
      <p:sp>
        <p:nvSpPr>
          <p:cNvPr id="3" name="Seta: para Baixo 2">
            <a:extLst>
              <a:ext uri="{FF2B5EF4-FFF2-40B4-BE49-F238E27FC236}">
                <a16:creationId xmlns:a16="http://schemas.microsoft.com/office/drawing/2014/main" xmlns="" id="{45BC9794-9848-4F91-848C-232E90E6D294}"/>
              </a:ext>
            </a:extLst>
          </p:cNvPr>
          <p:cNvSpPr/>
          <p:nvPr/>
        </p:nvSpPr>
        <p:spPr>
          <a:xfrm>
            <a:off x="4175760" y="1717040"/>
            <a:ext cx="558800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77487E9-911B-4F59-8788-81FE83CCB50C}"/>
              </a:ext>
            </a:extLst>
          </p:cNvPr>
          <p:cNvSpPr txBox="1"/>
          <p:nvPr/>
        </p:nvSpPr>
        <p:spPr>
          <a:xfrm>
            <a:off x="2875670" y="1266428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Estamos aqui</a:t>
            </a:r>
          </a:p>
        </p:txBody>
      </p:sp>
    </p:spTree>
    <p:extLst>
      <p:ext uri="{BB962C8B-B14F-4D97-AF65-F5344CB8AC3E}">
        <p14:creationId xmlns:p14="http://schemas.microsoft.com/office/powerpoint/2010/main" xmlns="" val="3986675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D0262C7-C1D8-4DC6-908E-FD2FDE09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" y="665970"/>
            <a:ext cx="12094952" cy="6071932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xmlns="" id="{6EF5AB53-82A3-44A8-AB76-888F45084287}"/>
              </a:ext>
            </a:extLst>
          </p:cNvPr>
          <p:cNvCxnSpPr/>
          <p:nvPr/>
        </p:nvCxnSpPr>
        <p:spPr>
          <a:xfrm flipV="1">
            <a:off x="5070764" y="932872"/>
            <a:ext cx="748145" cy="831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4FB152AB-D85A-45C7-95F4-BB501DE02171}"/>
              </a:ext>
            </a:extLst>
          </p:cNvPr>
          <p:cNvSpPr/>
          <p:nvPr/>
        </p:nvSpPr>
        <p:spPr>
          <a:xfrm>
            <a:off x="5597236" y="822036"/>
            <a:ext cx="785091" cy="517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1,5 km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xmlns="" id="{4E0772F8-9A20-455A-844A-01CD4F0C147E}"/>
              </a:ext>
            </a:extLst>
          </p:cNvPr>
          <p:cNvSpPr/>
          <p:nvPr/>
        </p:nvSpPr>
        <p:spPr>
          <a:xfrm>
            <a:off x="5190836" y="1015999"/>
            <a:ext cx="332509" cy="323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xmlns="" id="{128A1DB3-0065-4ABF-97AD-BEFC8A15AAFB}"/>
              </a:ext>
            </a:extLst>
          </p:cNvPr>
          <p:cNvSpPr/>
          <p:nvPr/>
        </p:nvSpPr>
        <p:spPr>
          <a:xfrm rot="12182851">
            <a:off x="9361054" y="6396156"/>
            <a:ext cx="332509" cy="323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xmlns="" id="{4A8C9B9B-A9C9-4B9B-B57E-1313E59485EC}"/>
              </a:ext>
            </a:extLst>
          </p:cNvPr>
          <p:cNvSpPr/>
          <p:nvPr/>
        </p:nvSpPr>
        <p:spPr>
          <a:xfrm>
            <a:off x="7444509" y="6105236"/>
            <a:ext cx="1902691" cy="632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Posto de saúde 1 KM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xmlns="" id="{05C0E790-1F0A-4E30-ABB3-417D61B3C223}"/>
              </a:ext>
            </a:extLst>
          </p:cNvPr>
          <p:cNvSpPr/>
          <p:nvPr/>
        </p:nvSpPr>
        <p:spPr>
          <a:xfrm>
            <a:off x="8839200" y="3540299"/>
            <a:ext cx="332509" cy="323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BFC23514-89EA-44E9-B886-BDB1444E8DBB}"/>
              </a:ext>
            </a:extLst>
          </p:cNvPr>
          <p:cNvSpPr/>
          <p:nvPr/>
        </p:nvSpPr>
        <p:spPr>
          <a:xfrm>
            <a:off x="9292571" y="3223966"/>
            <a:ext cx="2132811" cy="738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Escola Fundamental 1 KM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0B774903-00A5-4C87-80F7-81EC1CC50E5F}"/>
              </a:ext>
            </a:extLst>
          </p:cNvPr>
          <p:cNvSpPr/>
          <p:nvPr/>
        </p:nvSpPr>
        <p:spPr>
          <a:xfrm>
            <a:off x="1741843" y="5122038"/>
            <a:ext cx="2132811" cy="7384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Escola Primaria 1 KM</a:t>
            </a:r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xmlns="" id="{3EF4C3F1-290B-417F-A331-2CB9F02C902A}"/>
              </a:ext>
            </a:extLst>
          </p:cNvPr>
          <p:cNvSpPr/>
          <p:nvPr/>
        </p:nvSpPr>
        <p:spPr>
          <a:xfrm rot="5123204">
            <a:off x="2641994" y="4357716"/>
            <a:ext cx="387534" cy="3620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xmlns="" id="{C37582AC-9257-4CC1-9BF9-54E3758D9BB4}"/>
              </a:ext>
            </a:extLst>
          </p:cNvPr>
          <p:cNvSpPr/>
          <p:nvPr/>
        </p:nvSpPr>
        <p:spPr>
          <a:xfrm rot="5400000">
            <a:off x="4531585" y="2389227"/>
            <a:ext cx="662720" cy="65578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928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60">
            <a:extLst>
              <a:ext uri="{FF2B5EF4-FFF2-40B4-BE49-F238E27FC236}">
                <a16:creationId xmlns:a16="http://schemas.microsoft.com/office/drawing/2014/main" xmlns="" id="{C2E4E997-8672-4FFD-B8EC-9932A8E471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9" name="Picture 2">
            <a:extLst>
              <a:ext uri="{FF2B5EF4-FFF2-40B4-BE49-F238E27FC236}">
                <a16:creationId xmlns:a16="http://schemas.microsoft.com/office/drawing/2014/main" xmlns="" id="{FE6BA9E6-1D9E-4D30-B528-D49FA1342E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Content Placeholder 57">
            <a:extLst>
              <a:ext uri="{FF2B5EF4-FFF2-40B4-BE49-F238E27FC236}">
                <a16:creationId xmlns:a16="http://schemas.microsoft.com/office/drawing/2014/main" xmlns="" id="{3386E523-F444-BEE2-C6B6-1D7786645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778" y="384440"/>
            <a:ext cx="4459287" cy="39650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dirty="0"/>
              <a:t>VISTA AÉREA</a:t>
            </a:r>
          </a:p>
        </p:txBody>
      </p:sp>
      <p:pic>
        <p:nvPicPr>
          <p:cNvPr id="4" name="Espaço Reservado para Conteúdo 3" descr="Uma imagem contendo mesa, computer, computador, empilhados&#10;&#10;O conteúdo gerado por IA pode estar incorreto.">
            <a:extLst>
              <a:ext uri="{FF2B5EF4-FFF2-40B4-BE49-F238E27FC236}">
                <a16:creationId xmlns:a16="http://schemas.microsoft.com/office/drawing/2014/main" xmlns="" id="{25404F6B-BF6B-026E-2B72-FF9F22154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541" y="1382713"/>
            <a:ext cx="7820551" cy="5259320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1" name="Group 64">
            <a:extLst>
              <a:ext uri="{FF2B5EF4-FFF2-40B4-BE49-F238E27FC236}">
                <a16:creationId xmlns:a16="http://schemas.microsoft.com/office/drawing/2014/main" xmlns="" id="{453E4DEE-E996-40F8-8635-0FF43D7348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6" name="Rectangle 5">
              <a:extLst>
                <a:ext uri="{FF2B5EF4-FFF2-40B4-BE49-F238E27FC236}">
                  <a16:creationId xmlns:a16="http://schemas.microsoft.com/office/drawing/2014/main" xmlns="" id="{08BD1D3E-43CE-49EB-A424-0738950C64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2" name="Freeform 6">
              <a:extLst>
                <a:ext uri="{FF2B5EF4-FFF2-40B4-BE49-F238E27FC236}">
                  <a16:creationId xmlns:a16="http://schemas.microsoft.com/office/drawing/2014/main" xmlns="" id="{E9182037-E3FA-489A-95D5-29E4248420D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7">
              <a:extLst>
                <a:ext uri="{FF2B5EF4-FFF2-40B4-BE49-F238E27FC236}">
                  <a16:creationId xmlns:a16="http://schemas.microsoft.com/office/drawing/2014/main" xmlns="" id="{E8864E76-AD7F-4BEE-B3F6-A78FA42AEF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xmlns="" id="{8AD071B3-046D-4479-91FE-01E9AD7C8A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9">
              <a:extLst>
                <a:ext uri="{FF2B5EF4-FFF2-40B4-BE49-F238E27FC236}">
                  <a16:creationId xmlns:a16="http://schemas.microsoft.com/office/drawing/2014/main" xmlns="" id="{91D776F5-E902-4A4D-A75D-A46E063C9F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xmlns="" id="{EBED8F24-A998-4952-AB68-E2074F0746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xmlns="" id="{74D7A646-8CDC-49B3-9C44-3EF38DB426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xmlns="" id="{D4E99D14-E4F4-419B-9AAF-8D1CEAB28A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xmlns="" id="{377E106C-5445-4A52-9F7E-DA17387442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xmlns="" id="{752BFE96-D378-4BAE-A64B-F851A34C4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xmlns="" id="{B88FFB19-5A5E-4078-B467-9D4ABD21BD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Line 16">
              <a:extLst>
                <a:ext uri="{FF2B5EF4-FFF2-40B4-BE49-F238E27FC236}">
                  <a16:creationId xmlns:a16="http://schemas.microsoft.com/office/drawing/2014/main" xmlns="" id="{11042975-3D19-4728-BCDA-D3F5CD633E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xmlns="" id="{A28972BD-D2E1-4DCA-A907-2E3B6F6066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xmlns="" id="{1C806824-5C2D-4747-B038-69EE4074B3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xmlns="" id="{3B33F710-16D7-4F48-BFCA-66C9CA235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xmlns="" id="{6C8C8ED4-90FA-4E97-AAF0-D5D51E6A93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Rectangle 21">
              <a:extLst>
                <a:ext uri="{FF2B5EF4-FFF2-40B4-BE49-F238E27FC236}">
                  <a16:creationId xmlns:a16="http://schemas.microsoft.com/office/drawing/2014/main" xmlns="" id="{6C5EB9C1-B25F-4172-8A96-5950ECC828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xmlns="" id="{097E6E8A-9373-4655-882B-21715CCE97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3">
              <a:extLst>
                <a:ext uri="{FF2B5EF4-FFF2-40B4-BE49-F238E27FC236}">
                  <a16:creationId xmlns:a16="http://schemas.microsoft.com/office/drawing/2014/main" xmlns="" id="{EB8CC766-1206-4372-ACAF-8230AF4D54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4">
              <a:extLst>
                <a:ext uri="{FF2B5EF4-FFF2-40B4-BE49-F238E27FC236}">
                  <a16:creationId xmlns:a16="http://schemas.microsoft.com/office/drawing/2014/main" xmlns="" id="{1C8E2511-2489-47B2-9C19-C410910DD9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xmlns="" id="{D7820196-0A47-47EF-832C-A688E8977D6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6">
              <a:extLst>
                <a:ext uri="{FF2B5EF4-FFF2-40B4-BE49-F238E27FC236}">
                  <a16:creationId xmlns:a16="http://schemas.microsoft.com/office/drawing/2014/main" xmlns="" id="{4982E0BF-34AE-48A3-AD6B-E0F3CD05DB3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7">
              <a:extLst>
                <a:ext uri="{FF2B5EF4-FFF2-40B4-BE49-F238E27FC236}">
                  <a16:creationId xmlns:a16="http://schemas.microsoft.com/office/drawing/2014/main" xmlns="" id="{CD34643B-9DF2-4310-8868-48252C3393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xmlns="" id="{4E020C4E-AF64-44A8-B830-779541D8D5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9">
              <a:extLst>
                <a:ext uri="{FF2B5EF4-FFF2-40B4-BE49-F238E27FC236}">
                  <a16:creationId xmlns:a16="http://schemas.microsoft.com/office/drawing/2014/main" xmlns="" id="{D97BC3D3-B1B3-4825-9169-BBEF1DBCF0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30">
              <a:extLst>
                <a:ext uri="{FF2B5EF4-FFF2-40B4-BE49-F238E27FC236}">
                  <a16:creationId xmlns:a16="http://schemas.microsoft.com/office/drawing/2014/main" xmlns="" id="{A750DC4F-1DAF-470E-98C6-6C68DEB933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1">
              <a:extLst>
                <a:ext uri="{FF2B5EF4-FFF2-40B4-BE49-F238E27FC236}">
                  <a16:creationId xmlns:a16="http://schemas.microsoft.com/office/drawing/2014/main" xmlns="" id="{2F99594A-5BBD-4E10-A818-8BE52B7D95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xmlns="" val="3413837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3EEDD43-2FDA-42FC-906F-D8EA5A526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25" y="1169689"/>
            <a:ext cx="8049748" cy="5430008"/>
          </a:xfrm>
          <a:prstGeom prst="rect">
            <a:avLst/>
          </a:prstGeom>
        </p:spPr>
      </p:pic>
      <p:sp>
        <p:nvSpPr>
          <p:cNvPr id="3" name="Content Placeholder 57">
            <a:extLst>
              <a:ext uri="{FF2B5EF4-FFF2-40B4-BE49-F238E27FC236}">
                <a16:creationId xmlns:a16="http://schemas.microsoft.com/office/drawing/2014/main" xmlns="" id="{35EB8C02-8A56-47D9-8FA2-3498D77A20D1}"/>
              </a:ext>
            </a:extLst>
          </p:cNvPr>
          <p:cNvSpPr txBox="1">
            <a:spLocks/>
          </p:cNvSpPr>
          <p:nvPr/>
        </p:nvSpPr>
        <p:spPr>
          <a:xfrm>
            <a:off x="3491438" y="362602"/>
            <a:ext cx="5209123" cy="1031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MAPA PELO GEOSAMPA</a:t>
            </a:r>
          </a:p>
        </p:txBody>
      </p:sp>
    </p:spTree>
    <p:extLst>
      <p:ext uri="{BB962C8B-B14F-4D97-AF65-F5344CB8AC3E}">
        <p14:creationId xmlns:p14="http://schemas.microsoft.com/office/powerpoint/2010/main" xmlns="" val="3787169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8246426-1DEA-5172-D32B-F14FDE3D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0306" y="517945"/>
            <a:ext cx="5905498" cy="1478570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TW Cen MT"/>
              </a:rPr>
              <a:t>LOCALIZAÇÃO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B8887CE-BDD2-F121-E817-36DFD0A0E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992" y="1864311"/>
            <a:ext cx="3552958" cy="28092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3200" dirty="0"/>
              <a:t>Rua Cesar Pena Ramos 1430</a:t>
            </a:r>
          </a:p>
        </p:txBody>
      </p:sp>
      <p:pic>
        <p:nvPicPr>
          <p:cNvPr id="4" name="Imagem 3" descr="Carro parado na frente de um prédio&#10;&#10;O conteúdo gerado por IA pode estar incorreto.">
            <a:extLst>
              <a:ext uri="{FF2B5EF4-FFF2-40B4-BE49-F238E27FC236}">
                <a16:creationId xmlns:a16="http://schemas.microsoft.com/office/drawing/2014/main" xmlns="" id="{57337053-2DA7-7041-2557-A077D8BC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326" b="1"/>
          <a:stretch/>
        </p:blipFill>
        <p:spPr>
          <a:xfrm>
            <a:off x="4715933" y="1864311"/>
            <a:ext cx="6560075" cy="4381392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86B0F20-053F-423A-BF1B-E86AE4030791}"/>
              </a:ext>
            </a:extLst>
          </p:cNvPr>
          <p:cNvSpPr txBox="1"/>
          <p:nvPr/>
        </p:nvSpPr>
        <p:spPr>
          <a:xfrm>
            <a:off x="6170791" y="494231"/>
            <a:ext cx="3650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/>
              <a:t>Vista Frontal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051673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84D0E62-DD69-4E45-BDF1-ABFDFDD5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09" y="618518"/>
            <a:ext cx="9103201" cy="562212"/>
          </a:xfrm>
        </p:spPr>
        <p:txBody>
          <a:bodyPr>
            <a:normAutofit fontScale="90000"/>
          </a:bodyPr>
          <a:lstStyle/>
          <a:p>
            <a:r>
              <a:rPr lang="pt-BR" dirty="0"/>
              <a:t>Vista dos vizinhos lado Esquerdo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210FB2E-B77F-403C-BD1A-9B108257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95" y="1180730"/>
            <a:ext cx="9582306" cy="52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5835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B96B28-01E7-4E64-B003-D2EE4074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283" y="618518"/>
            <a:ext cx="9689128" cy="642111"/>
          </a:xfrm>
        </p:spPr>
        <p:txBody>
          <a:bodyPr/>
          <a:lstStyle/>
          <a:p>
            <a:r>
              <a:rPr lang="pt-BR" dirty="0"/>
              <a:t>Vista dos vizinhos lado Direito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7D02376-E602-4825-9265-F5D4874C7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8" y="1260629"/>
            <a:ext cx="9756559" cy="52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630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DFB057-8C82-4278-9065-A6A948C81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87" y="618518"/>
            <a:ext cx="9094324" cy="597723"/>
          </a:xfrm>
        </p:spPr>
        <p:txBody>
          <a:bodyPr/>
          <a:lstStyle/>
          <a:p>
            <a:r>
              <a:rPr lang="pt-BR" dirty="0"/>
              <a:t>Posição do sol as 06:52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C0F329B-3909-4672-9CE4-1331405B1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43" y="1322773"/>
            <a:ext cx="10848513" cy="50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2709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07FDD90-6428-46DF-957B-A921C784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959" y="418509"/>
            <a:ext cx="9476063" cy="677622"/>
          </a:xfrm>
        </p:spPr>
        <p:txBody>
          <a:bodyPr/>
          <a:lstStyle/>
          <a:p>
            <a:r>
              <a:rPr lang="pt-BR" dirty="0"/>
              <a:t>Posição do sol as 12:00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308368A-8863-4F82-B0E4-E13D8370D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89" y="1150941"/>
            <a:ext cx="10901779" cy="52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49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Ícone&#10;&#10;O conteúdo gerado por IA pode estar incorreto.">
            <a:extLst>
              <a:ext uri="{FF2B5EF4-FFF2-40B4-BE49-F238E27FC236}">
                <a16:creationId xmlns:a16="http://schemas.microsoft.com/office/drawing/2014/main" xmlns="" id="{892942F1-5797-4DAB-95FE-DC22C0C277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</a:blip>
          <a:srcRect t="47654" r="-1" b="5925"/>
          <a:stretch/>
        </p:blipFill>
        <p:spPr>
          <a:xfrm>
            <a:off x="-2" y="1101"/>
            <a:ext cx="12188369" cy="685799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633C0821-6060-4B6D-AD85-3B3F8F7B884B}"/>
              </a:ext>
            </a:extLst>
          </p:cNvPr>
          <p:cNvSpPr/>
          <p:nvPr/>
        </p:nvSpPr>
        <p:spPr>
          <a:xfrm>
            <a:off x="3565414" y="58847"/>
            <a:ext cx="505753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</a:rPr>
              <a:t>JUSTIFICATIVA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A1A86B3-7D80-4075-BB60-FC5DFAF99C75}"/>
              </a:ext>
            </a:extLst>
          </p:cNvPr>
          <p:cNvSpPr/>
          <p:nvPr/>
        </p:nvSpPr>
        <p:spPr>
          <a:xfrm>
            <a:off x="818147" y="1166843"/>
            <a:ext cx="104337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>
                <a:solidFill>
                  <a:schemeClr val="bg1"/>
                </a:solidFill>
              </a:rPr>
              <a:t>De acordo com o IBGE, 8,9% da população brasileira utiliza cadeira de rodas, o que reforça a necessidade de ambientes acessíveis para garantir a inclusão plena dessas pessoas, principalmente em residências, onde autonomia e segurança são essenciais. A acessibilidade é um direito humano fundamental para a integração social, possibilitando deslocamento seguro e confortável por meio de rotas adaptadas, como rampas e portas adequadas. Além disso, a acessibilidade está ligada à educação inclusiva, pois elimina barreiras físicas e sociais, promovendo igualdade de oportunidades. Assim, garantir rotas acessíveis é fundamental para a inclusão, o respeito aos direitos e a valorização da diversidade.</a:t>
            </a:r>
            <a:r>
              <a:rPr lang="pt-BR" sz="2400" b="1" dirty="0">
                <a:solidFill>
                  <a:schemeClr val="bg1"/>
                </a:solidFill>
                <a:latin typeface="Montserrat"/>
              </a:rPr>
              <a:t> Atualmente, nosso país possui cerca de 207 milhões de habitantes e, de acordo com dados do IBGE (2010), 24% dessa população possui algum tipo de deficiência. 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6465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98A418-D513-4992-853B-5D00E3F6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79" y="618518"/>
            <a:ext cx="9369531" cy="615478"/>
          </a:xfrm>
        </p:spPr>
        <p:txBody>
          <a:bodyPr/>
          <a:lstStyle/>
          <a:p>
            <a:r>
              <a:rPr lang="pt-BR" dirty="0"/>
              <a:t>Posição do sol as 12:00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4707C8C-D418-4FF0-B39B-D2D799FB9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35" y="1180789"/>
            <a:ext cx="10827168" cy="50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2651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07FDFE0-D8E5-4052-8FE5-DB91F90D6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0129" y="2043143"/>
            <a:ext cx="9144000" cy="3772949"/>
          </a:xfrm>
        </p:spPr>
        <p:txBody>
          <a:bodyPr/>
          <a:lstStyle/>
          <a:p>
            <a:r>
              <a:rPr lang="pt-BR" sz="9600" dirty="0"/>
              <a:t>projeto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31397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45A3C2B-465A-4B93-86BE-4A536C21A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46" y="2249230"/>
            <a:ext cx="11372295" cy="40192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25A5E2E-2AE4-44B5-A2AD-FBF905750BB5}"/>
              </a:ext>
            </a:extLst>
          </p:cNvPr>
          <p:cNvSpPr txBox="1"/>
          <p:nvPr/>
        </p:nvSpPr>
        <p:spPr>
          <a:xfrm>
            <a:off x="811518" y="589539"/>
            <a:ext cx="639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PLANTA TÉCNICA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4BF34D3-0DB6-43A6-BA4D-C56C39B1B96B}"/>
              </a:ext>
            </a:extLst>
          </p:cNvPr>
          <p:cNvSpPr/>
          <p:nvPr/>
        </p:nvSpPr>
        <p:spPr>
          <a:xfrm>
            <a:off x="655271" y="2460525"/>
            <a:ext cx="1148080" cy="3596640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11A233D3-9DD4-4C87-BB44-B69062B0A8BC}"/>
              </a:ext>
            </a:extLst>
          </p:cNvPr>
          <p:cNvSpPr/>
          <p:nvPr/>
        </p:nvSpPr>
        <p:spPr>
          <a:xfrm>
            <a:off x="5969007" y="2328143"/>
            <a:ext cx="4315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  <a:endParaRPr lang="pt-BR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860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57FBF94-553B-40FA-91FC-4F986BBD9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2797"/>
            <a:ext cx="12192000" cy="347240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28CE045-07D0-4987-86EF-B195B7BCF844}"/>
              </a:ext>
            </a:extLst>
          </p:cNvPr>
          <p:cNvSpPr txBox="1"/>
          <p:nvPr/>
        </p:nvSpPr>
        <p:spPr>
          <a:xfrm>
            <a:off x="1178560" y="589280"/>
            <a:ext cx="4653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LAYOUT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3E554AC8-677A-4B3F-B9C8-B5A3E9F4AEA0}"/>
              </a:ext>
            </a:extLst>
          </p:cNvPr>
          <p:cNvSpPr/>
          <p:nvPr/>
        </p:nvSpPr>
        <p:spPr>
          <a:xfrm>
            <a:off x="5009918" y="1983705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xmlns="" val="3663927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2A9F31A-1CDF-4208-87D9-FB7D84E3853E}"/>
              </a:ext>
            </a:extLst>
          </p:cNvPr>
          <p:cNvSpPr txBox="1"/>
          <p:nvPr/>
        </p:nvSpPr>
        <p:spPr>
          <a:xfrm>
            <a:off x="1544714" y="146174"/>
            <a:ext cx="7175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/>
              <a:t>PLANTA DE COBERTURA</a:t>
            </a:r>
            <a:r>
              <a:rPr lang="pt-BR" dirty="0"/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8E123F9-972F-4793-8069-374166F26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525" y="1320801"/>
            <a:ext cx="10626693" cy="526298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54386D9B-21DE-402B-ADF8-30C9118241CB}"/>
              </a:ext>
            </a:extLst>
          </p:cNvPr>
          <p:cNvSpPr/>
          <p:nvPr/>
        </p:nvSpPr>
        <p:spPr>
          <a:xfrm>
            <a:off x="6096000" y="2099115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xmlns="" val="1085673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D4A4D7C-EA44-43B0-84AD-CEF24484D60C}"/>
              </a:ext>
            </a:extLst>
          </p:cNvPr>
          <p:cNvSpPr txBox="1"/>
          <p:nvPr/>
        </p:nvSpPr>
        <p:spPr>
          <a:xfrm>
            <a:off x="1077847" y="296317"/>
            <a:ext cx="4653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CORTE AA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4FD2DB7-B819-4816-89C4-63FD139D5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396" y="1426979"/>
            <a:ext cx="8660023" cy="513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1773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AAE9E8B-D94C-47C8-9692-082BDD87A303}"/>
              </a:ext>
            </a:extLst>
          </p:cNvPr>
          <p:cNvSpPr txBox="1"/>
          <p:nvPr/>
        </p:nvSpPr>
        <p:spPr>
          <a:xfrm>
            <a:off x="1051214" y="864487"/>
            <a:ext cx="4653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CORTE CC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B2F30FC-A7AA-404A-BB93-ED0CBBF5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8" y="2153849"/>
            <a:ext cx="12029243" cy="343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2003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6D1B516-06C1-4202-B5EB-F06A11512342}"/>
              </a:ext>
            </a:extLst>
          </p:cNvPr>
          <p:cNvSpPr txBox="1"/>
          <p:nvPr/>
        </p:nvSpPr>
        <p:spPr>
          <a:xfrm>
            <a:off x="741680" y="629920"/>
            <a:ext cx="5618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Elevação Lateral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C57DED2-5FEC-4B25-8F34-52EF9787C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7" y="2088642"/>
            <a:ext cx="11326806" cy="35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2744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3EC7CFC-5398-4E40-AC41-A1A39760EE47}"/>
              </a:ext>
            </a:extLst>
          </p:cNvPr>
          <p:cNvSpPr txBox="1"/>
          <p:nvPr/>
        </p:nvSpPr>
        <p:spPr>
          <a:xfrm>
            <a:off x="1442718" y="358460"/>
            <a:ext cx="8251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Corte AA Detalhe soleira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5FD0FFF-CFA7-4AB6-977B-AA6C47D06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489" y="1669001"/>
            <a:ext cx="6245215" cy="437225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6CE9B8AE-35C7-4B38-A1B6-B50929DFC641}"/>
              </a:ext>
            </a:extLst>
          </p:cNvPr>
          <p:cNvSpPr/>
          <p:nvPr/>
        </p:nvSpPr>
        <p:spPr>
          <a:xfrm>
            <a:off x="491231" y="1823868"/>
            <a:ext cx="44891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	De acordo com a norma NBR 9050.</a:t>
            </a:r>
          </a:p>
          <a:p>
            <a:pPr algn="just"/>
            <a:r>
              <a:rPr lang="pt-BR" dirty="0"/>
              <a:t>	Desníveis de qualquer natureza devem ser evitados em rotas acessíveis. Eventuais desníveis no piso de até 5 mm dispensam tratamento especial. Desníveis superiores a 5 mm até 20 mm devem possuir inclinação máxima de 1:2 (50 %), conforme a Figura 68.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9FA1413-A9F3-454E-9C27-89E20083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247" y="4304938"/>
            <a:ext cx="3115110" cy="14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6572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63A706FF-48DF-431F-B57D-EA8281C51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941" y="696464"/>
            <a:ext cx="6942118" cy="54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9718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88B141D5-B5DC-4252-B1DB-F0E9BA832B14}"/>
              </a:ext>
            </a:extLst>
          </p:cNvPr>
          <p:cNvSpPr txBox="1"/>
          <p:nvPr/>
        </p:nvSpPr>
        <p:spPr>
          <a:xfrm>
            <a:off x="1137921" y="889843"/>
            <a:ext cx="74082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Palavras Chaves</a:t>
            </a:r>
          </a:p>
          <a:p>
            <a:pPr algn="ctr"/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Acessibilidade.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Projetos de Técnicos.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NBR 9050.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Moradia Acessível.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Adequação de Ambiente.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Autonomia.</a:t>
            </a:r>
            <a:r>
              <a:rPr lang="pt-BR" dirty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 descr="Dicas e Cuidados Archives - Chaveiro Imperial São Carlos">
            <a:extLst>
              <a:ext uri="{FF2B5EF4-FFF2-40B4-BE49-F238E27FC236}">
                <a16:creationId xmlns:a16="http://schemas.microsoft.com/office/drawing/2014/main" xmlns="" id="{B5783569-8F48-418F-8465-1BDF98772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6730" y="1133910"/>
            <a:ext cx="4082781" cy="408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0002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40F35B5C-F4F0-4539-9877-64E9811E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1" y="2112884"/>
            <a:ext cx="11693999" cy="286058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6D1B516-06C1-4202-B5EB-F06A11512342}"/>
              </a:ext>
            </a:extLst>
          </p:cNvPr>
          <p:cNvSpPr txBox="1"/>
          <p:nvPr/>
        </p:nvSpPr>
        <p:spPr>
          <a:xfrm>
            <a:off x="741680" y="629920"/>
            <a:ext cx="5618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Elevação Lateral</a:t>
            </a:r>
          </a:p>
        </p:txBody>
      </p:sp>
    </p:spTree>
    <p:extLst>
      <p:ext uri="{BB962C8B-B14F-4D97-AF65-F5344CB8AC3E}">
        <p14:creationId xmlns:p14="http://schemas.microsoft.com/office/powerpoint/2010/main" xmlns="" val="1246563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07FDFE0-D8E5-4052-8FE5-DB91F90D6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3947" y="1886125"/>
            <a:ext cx="9144000" cy="3772949"/>
          </a:xfrm>
        </p:spPr>
        <p:txBody>
          <a:bodyPr/>
          <a:lstStyle/>
          <a:p>
            <a:r>
              <a:rPr lang="pt-BR" sz="9600" dirty="0"/>
              <a:t>estrutura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855784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7B08A67-93B0-4B91-AC96-23E6F798D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919" y="1185539"/>
            <a:ext cx="847985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2000" dirty="0">
                <a:latin typeface="Arial" panose="020B0604020202020204" pitchFamily="34" charset="0"/>
              </a:rPr>
              <a:t>FUNDAÇÃO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sapata corrida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é uma fundação rasa feita em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concreto (simples ou armado)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utilizada principalmente sob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paredes contínuas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em construções de pequeno porte, como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casas térreas ou edificações em alvenaria estrutural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5" name="Imagem 4" descr="O Que é Sapata? Veja os 4 Tipos Mais Usados no Brasil">
            <a:extLst>
              <a:ext uri="{FF2B5EF4-FFF2-40B4-BE49-F238E27FC236}">
                <a16:creationId xmlns:a16="http://schemas.microsoft.com/office/drawing/2014/main" xmlns="" id="{33245E64-2C6F-4603-BDA5-040FD7F20C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0240" y="3975634"/>
            <a:ext cx="5400040" cy="2745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88451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41031FDB-60F1-4781-981B-DB3176759F6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514910" y="152662"/>
            <a:ext cx="8633860" cy="20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Principais Vantagens: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Distribui bem as cargas ao longo das paredes;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Custo relativamente baixo;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Fácil de executar com mão de obra comum;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Ideal para obras simples e rápidas.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m 2" descr="Sapata Corrida - O que é, Vantagens e Execução | CarLuc">
            <a:extLst>
              <a:ext uri="{FF2B5EF4-FFF2-40B4-BE49-F238E27FC236}">
                <a16:creationId xmlns:a16="http://schemas.microsoft.com/office/drawing/2014/main" xmlns="" id="{923E430E-9F48-4ABB-AB17-2645705D54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8303" y="1970993"/>
            <a:ext cx="7749540" cy="4657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96427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C9AC1C7E-95BE-4D07-91D1-F5BDC623D3F4}"/>
              </a:ext>
            </a:extLst>
          </p:cNvPr>
          <p:cNvSpPr txBox="1"/>
          <p:nvPr/>
        </p:nvSpPr>
        <p:spPr>
          <a:xfrm>
            <a:off x="1086184" y="-83788"/>
            <a:ext cx="10498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 </a:t>
            </a:r>
            <a:r>
              <a:rPr lang="pt-BR" sz="5400" dirty="0"/>
              <a:t>PLANTA DE FUNDAÇÃO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1BC57D8-251F-4AB4-979E-76B784AD9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039"/>
            <a:ext cx="12192000" cy="499464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373C8B7-DDF5-4979-B94C-5DE110CAEACE}"/>
              </a:ext>
            </a:extLst>
          </p:cNvPr>
          <p:cNvSpPr txBox="1"/>
          <p:nvPr/>
        </p:nvSpPr>
        <p:spPr>
          <a:xfrm>
            <a:off x="8415156" y="817487"/>
            <a:ext cx="2850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Serão 31 sapatas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4AE94E4-73FE-4D3E-9334-8633573F587A}"/>
              </a:ext>
            </a:extLst>
          </p:cNvPr>
          <p:cNvSpPr txBox="1"/>
          <p:nvPr/>
        </p:nvSpPr>
        <p:spPr>
          <a:xfrm>
            <a:off x="1158240" y="817487"/>
            <a:ext cx="2613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Serão 31 pilares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03B593E-AFE6-446C-9D70-7C14EFFED5F6}"/>
              </a:ext>
            </a:extLst>
          </p:cNvPr>
          <p:cNvSpPr txBox="1"/>
          <p:nvPr/>
        </p:nvSpPr>
        <p:spPr>
          <a:xfrm>
            <a:off x="4056496" y="817487"/>
            <a:ext cx="3804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Serão12 vigas baldrame</a:t>
            </a:r>
          </a:p>
        </p:txBody>
      </p:sp>
    </p:spTree>
    <p:extLst>
      <p:ext uri="{BB962C8B-B14F-4D97-AF65-F5344CB8AC3E}">
        <p14:creationId xmlns:p14="http://schemas.microsoft.com/office/powerpoint/2010/main" xmlns="" val="32774396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EC1D62C-AE5C-49D1-B954-10CF0912CA13}"/>
              </a:ext>
            </a:extLst>
          </p:cNvPr>
          <p:cNvSpPr txBox="1"/>
          <p:nvPr/>
        </p:nvSpPr>
        <p:spPr>
          <a:xfrm>
            <a:off x="3215458" y="78816"/>
            <a:ext cx="5761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Planta Estrutural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7EF8CFE-9516-4241-A068-FBD0C3D63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4185"/>
            <a:ext cx="12192000" cy="436845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8F0F315D-D99C-49EA-8D0A-D1D68EA31A91}"/>
              </a:ext>
            </a:extLst>
          </p:cNvPr>
          <p:cNvSpPr txBox="1"/>
          <p:nvPr/>
        </p:nvSpPr>
        <p:spPr>
          <a:xfrm>
            <a:off x="1249680" y="987146"/>
            <a:ext cx="2677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Serão</a:t>
            </a:r>
            <a:r>
              <a:rPr lang="pt-BR" dirty="0"/>
              <a:t> </a:t>
            </a:r>
            <a:r>
              <a:rPr lang="pt-BR" sz="2800" dirty="0"/>
              <a:t>31 pilares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13BA378-3930-4CB1-B04D-EE1F177084D6}"/>
              </a:ext>
            </a:extLst>
          </p:cNvPr>
          <p:cNvSpPr txBox="1"/>
          <p:nvPr/>
        </p:nvSpPr>
        <p:spPr>
          <a:xfrm>
            <a:off x="1249680" y="1464666"/>
            <a:ext cx="2384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Serão 12 vigas</a:t>
            </a:r>
          </a:p>
        </p:txBody>
      </p:sp>
    </p:spTree>
    <p:extLst>
      <p:ext uri="{BB962C8B-B14F-4D97-AF65-F5344CB8AC3E}">
        <p14:creationId xmlns:p14="http://schemas.microsoft.com/office/powerpoint/2010/main" xmlns="" val="28399530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07FDFE0-D8E5-4052-8FE5-DB91F90D6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4856" y="2264816"/>
            <a:ext cx="9144000" cy="3772949"/>
          </a:xfrm>
        </p:spPr>
        <p:txBody>
          <a:bodyPr/>
          <a:lstStyle/>
          <a:p>
            <a:r>
              <a:rPr lang="pt-BR" sz="9600" dirty="0"/>
              <a:t>elétrica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69244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2E0F26A-975B-491E-A8D1-FD7053F93686}"/>
              </a:ext>
            </a:extLst>
          </p:cNvPr>
          <p:cNvSpPr txBox="1"/>
          <p:nvPr/>
        </p:nvSpPr>
        <p:spPr>
          <a:xfrm>
            <a:off x="1720686" y="675140"/>
            <a:ext cx="7684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Planta de Elétrica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1968500"/>
            <a:ext cx="11467122" cy="42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5800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Dimensionamento Elétrico - Quadro de Distribuição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Projeto de Circuitos Residenciais com base na ABNT NBR 5410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Distribuição de Cargas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8764"/>
            <a:ext cx="11887200" cy="4525963"/>
          </a:xfrm>
        </p:spPr>
        <p:txBody>
          <a:bodyPr>
            <a:noAutofit/>
          </a:bodyPr>
          <a:lstStyle/>
          <a:p>
            <a:endParaRPr sz="2400" dirty="0"/>
          </a:p>
          <a:p>
            <a:r>
              <a:rPr sz="2400" dirty="0"/>
              <a:t>| Nº | Tipo          | Tensão (V) | Potência Total (W) | Local                  </a:t>
            </a:r>
            <a:r>
              <a:rPr lang="pt-BR" sz="2400" dirty="0" smtClean="0"/>
              <a:t>                             </a:t>
            </a:r>
            <a:r>
              <a:rPr sz="2400" dirty="0" smtClean="0"/>
              <a:t>  </a:t>
            </a:r>
            <a:r>
              <a:rPr sz="2400" dirty="0"/>
              <a:t>| 1  | Iluminação    | 127        | 1700                | Lavanderia, </a:t>
            </a:r>
            <a:r>
              <a:rPr lang="pt-BR" sz="2400" dirty="0"/>
              <a:t>   </a:t>
            </a:r>
            <a:r>
              <a:rPr sz="2400" dirty="0"/>
              <a:t>Sala, Dorm.2 |</a:t>
            </a:r>
          </a:p>
          <a:p>
            <a:r>
              <a:rPr sz="2400" dirty="0"/>
              <a:t>| 2  | TUE           | 127        | 1200                | </a:t>
            </a:r>
            <a:r>
              <a:rPr sz="2400" dirty="0" err="1"/>
              <a:t>Cozinha</a:t>
            </a:r>
            <a:r>
              <a:rPr sz="2400" dirty="0"/>
              <a:t>                  |</a:t>
            </a:r>
          </a:p>
          <a:p>
            <a:r>
              <a:rPr sz="2400" dirty="0"/>
              <a:t>| 3  | </a:t>
            </a:r>
            <a:r>
              <a:rPr sz="2400" dirty="0" err="1"/>
              <a:t>Iluminação+TUG</a:t>
            </a:r>
            <a:r>
              <a:rPr sz="2400" dirty="0"/>
              <a:t>| 127        | 1740                | </a:t>
            </a:r>
            <a:r>
              <a:rPr sz="2400" dirty="0" err="1"/>
              <a:t>Lavanderia</a:t>
            </a:r>
            <a:r>
              <a:rPr sz="2400" dirty="0"/>
              <a:t>, Dorm.1, CIRC.|</a:t>
            </a:r>
          </a:p>
          <a:p>
            <a:r>
              <a:rPr sz="2400" dirty="0"/>
              <a:t>| 4  | TUG           | </a:t>
            </a:r>
            <a:r>
              <a:rPr lang="pt-BR" sz="2400" dirty="0"/>
              <a:t>220        </a:t>
            </a:r>
            <a:r>
              <a:rPr sz="2400" dirty="0"/>
              <a:t>|</a:t>
            </a:r>
            <a:r>
              <a:rPr lang="pt-BR" sz="2400" dirty="0"/>
              <a:t>         </a:t>
            </a:r>
            <a:r>
              <a:rPr sz="2400" dirty="0"/>
              <a:t> </a:t>
            </a:r>
            <a:r>
              <a:rPr lang="pt-BR" sz="2400" dirty="0"/>
              <a:t>2500</a:t>
            </a:r>
            <a:r>
              <a:rPr sz="2400" dirty="0"/>
              <a:t>      | (</a:t>
            </a:r>
            <a:r>
              <a:rPr sz="2400" dirty="0" err="1"/>
              <a:t>sem</a:t>
            </a:r>
            <a:r>
              <a:rPr sz="2400" dirty="0"/>
              <a:t> </a:t>
            </a:r>
            <a:r>
              <a:rPr sz="2400" dirty="0" err="1"/>
              <a:t>carga</a:t>
            </a:r>
            <a:r>
              <a:rPr sz="2400" dirty="0"/>
              <a:t>)              </a:t>
            </a:r>
          </a:p>
          <a:p>
            <a:r>
              <a:rPr sz="2400" dirty="0"/>
              <a:t>| 5  | TUE           | 220        | 7000                | </a:t>
            </a:r>
            <a:r>
              <a:rPr sz="2400" dirty="0" err="1"/>
              <a:t>Banho</a:t>
            </a:r>
            <a:r>
              <a:rPr sz="2400" dirty="0"/>
              <a:t>                    |</a:t>
            </a:r>
          </a:p>
          <a:p>
            <a:r>
              <a:rPr sz="2400" dirty="0"/>
              <a:t>| 6  | TUE           | 220        | 2500                | </a:t>
            </a:r>
            <a:r>
              <a:rPr sz="2400" dirty="0" err="1"/>
              <a:t>Torneira</a:t>
            </a:r>
            <a:r>
              <a:rPr sz="2400" dirty="0"/>
              <a:t> </a:t>
            </a:r>
            <a:r>
              <a:rPr sz="2400" dirty="0" err="1"/>
              <a:t>elétrica</a:t>
            </a:r>
            <a:r>
              <a:rPr sz="2400" dirty="0"/>
              <a:t>        |</a:t>
            </a:r>
          </a:p>
          <a:p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20330B-3098-585E-78F1-1AFF928A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>
            <a:normAutofit/>
          </a:bodyPr>
          <a:lstStyle/>
          <a:p>
            <a:r>
              <a:rPr lang="pt-BR" dirty="0"/>
              <a:t>Perfil do cliente</a:t>
            </a:r>
          </a:p>
        </p:txBody>
      </p:sp>
      <p:pic>
        <p:nvPicPr>
          <p:cNvPr id="4" name="Imagem 3" descr="Como fazer uma planta de casa: passo a passo completo - Fluxo Consultoria -  Consultoria em Engenharia da UFRJ">
            <a:extLst>
              <a:ext uri="{FF2B5EF4-FFF2-40B4-BE49-F238E27FC236}">
                <a16:creationId xmlns:a16="http://schemas.microsoft.com/office/drawing/2014/main" xmlns="" id="{A3077C5C-6C46-7D24-4713-03F4750A5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67" y="2297008"/>
            <a:ext cx="5453807" cy="3616111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9E4CEDD-ADEB-C08E-4B13-C6E216265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727" y="1487486"/>
            <a:ext cx="5377753" cy="5055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pt-BR" dirty="0"/>
              <a:t>	Este trabalho tem como norte  o desenvolvimento de um projeto arquitetônico para uma família, onde a esposa tem 48 anos cadeirante, o esposo tem 55 anos, motorista e um filho de 19 anos de idade. O foco principal é proporcionar condições adequadas para todos os intrigantes da família , considerando as normas de acessibilidade e conforto conforme a  NBR 9050.</a:t>
            </a:r>
          </a:p>
        </p:txBody>
      </p:sp>
    </p:spTree>
    <p:extLst>
      <p:ext uri="{BB962C8B-B14F-4D97-AF65-F5344CB8AC3E}">
        <p14:creationId xmlns:p14="http://schemas.microsoft.com/office/powerpoint/2010/main" xmlns="" val="35580816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Correntes e Bitolas de Cabos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7800" y="1879600"/>
            <a:ext cx="11647380" cy="4412944"/>
          </a:xfrm>
        </p:spPr>
        <p:txBody>
          <a:bodyPr>
            <a:normAutofit fontScale="85000" lnSpcReduction="20000"/>
          </a:bodyPr>
          <a:lstStyle/>
          <a:p>
            <a:endParaRPr sz="2000" dirty="0"/>
          </a:p>
          <a:p>
            <a:r>
              <a:rPr sz="2000" dirty="0" err="1"/>
              <a:t>Fórmula</a:t>
            </a:r>
            <a:r>
              <a:rPr sz="2000" dirty="0"/>
              <a:t>: I = P / V</a:t>
            </a:r>
          </a:p>
          <a:p>
            <a:endParaRPr sz="2000" dirty="0"/>
          </a:p>
          <a:p>
            <a:r>
              <a:rPr sz="2000" dirty="0"/>
              <a:t>| Nº | </a:t>
            </a:r>
            <a:r>
              <a:rPr sz="2000" dirty="0" err="1"/>
              <a:t>Corrente</a:t>
            </a:r>
            <a:r>
              <a:rPr sz="2000" dirty="0"/>
              <a:t> (A) | </a:t>
            </a:r>
            <a:r>
              <a:rPr sz="2000" dirty="0" err="1"/>
              <a:t>Seção</a:t>
            </a:r>
            <a:r>
              <a:rPr sz="2000" dirty="0"/>
              <a:t> </a:t>
            </a:r>
            <a:r>
              <a:rPr sz="2000" dirty="0" err="1"/>
              <a:t>Recomendada</a:t>
            </a:r>
            <a:r>
              <a:rPr sz="2000" dirty="0"/>
              <a:t> |</a:t>
            </a:r>
          </a:p>
          <a:p>
            <a:r>
              <a:rPr sz="2000" dirty="0"/>
              <a:t>|----|--------------|-------------------|</a:t>
            </a:r>
          </a:p>
          <a:p>
            <a:r>
              <a:rPr sz="2000" dirty="0"/>
              <a:t>| 1  | 13,39        | 1,5 mm²           |</a:t>
            </a:r>
          </a:p>
          <a:p>
            <a:r>
              <a:rPr sz="2000" dirty="0"/>
              <a:t>| 2  | 9,45         | 1,5 mm²           |</a:t>
            </a:r>
          </a:p>
          <a:p>
            <a:r>
              <a:rPr sz="2000" dirty="0"/>
              <a:t>| 3  | 13,70        | 1,5 mm²           |</a:t>
            </a:r>
          </a:p>
          <a:p>
            <a:r>
              <a:rPr sz="2000" dirty="0"/>
              <a:t>| 4  | 0            | - (</a:t>
            </a:r>
            <a:r>
              <a:rPr sz="2000" dirty="0" err="1"/>
              <a:t>sem</a:t>
            </a:r>
            <a:r>
              <a:rPr sz="2000" dirty="0"/>
              <a:t> </a:t>
            </a:r>
            <a:r>
              <a:rPr sz="2000" dirty="0" err="1"/>
              <a:t>carga</a:t>
            </a:r>
            <a:r>
              <a:rPr sz="2000" dirty="0"/>
              <a:t>)     |</a:t>
            </a:r>
          </a:p>
          <a:p>
            <a:r>
              <a:rPr sz="2000" dirty="0"/>
              <a:t>| 5  | 31,82        | 6 mm²             |</a:t>
            </a:r>
          </a:p>
          <a:p>
            <a:r>
              <a:rPr sz="2000" dirty="0"/>
              <a:t>| 6  | 11,36        | 1,5 mm²           |</a:t>
            </a:r>
          </a:p>
          <a:p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562100"/>
          </a:xfrm>
        </p:spPr>
        <p:txBody>
          <a:bodyPr/>
          <a:lstStyle/>
          <a:p>
            <a:r>
              <a:t>Referência ABNT NBR 5410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7200" y="1117600"/>
            <a:ext cx="8904796" cy="4381500"/>
          </a:xfrm>
        </p:spPr>
        <p:txBody>
          <a:bodyPr>
            <a:normAutofit fontScale="62500" lnSpcReduction="20000"/>
          </a:bodyPr>
          <a:lstStyle/>
          <a:p>
            <a:endParaRPr dirty="0"/>
          </a:p>
          <a:p>
            <a:r>
              <a:rPr dirty="0" err="1"/>
              <a:t>Critérios</a:t>
            </a:r>
            <a:r>
              <a:rPr dirty="0"/>
              <a:t>:</a:t>
            </a:r>
          </a:p>
          <a:p>
            <a:r>
              <a:rPr dirty="0"/>
              <a:t>- </a:t>
            </a:r>
            <a:r>
              <a:rPr dirty="0" err="1"/>
              <a:t>Instalação</a:t>
            </a:r>
            <a:r>
              <a:rPr dirty="0"/>
              <a:t> </a:t>
            </a:r>
            <a:r>
              <a:rPr dirty="0" err="1"/>
              <a:t>residencial</a:t>
            </a:r>
            <a:r>
              <a:rPr dirty="0"/>
              <a:t>: </a:t>
            </a:r>
            <a:r>
              <a:rPr dirty="0" err="1"/>
              <a:t>Método</a:t>
            </a:r>
            <a:r>
              <a:rPr dirty="0"/>
              <a:t> B1 (</a:t>
            </a:r>
            <a:r>
              <a:rPr dirty="0" err="1"/>
              <a:t>eletroduto</a:t>
            </a:r>
            <a:r>
              <a:rPr dirty="0"/>
              <a:t> </a:t>
            </a:r>
            <a:r>
              <a:rPr dirty="0" err="1"/>
              <a:t>embutido</a:t>
            </a:r>
            <a:r>
              <a:rPr dirty="0"/>
              <a:t>)</a:t>
            </a:r>
          </a:p>
          <a:p>
            <a:r>
              <a:rPr dirty="0"/>
              <a:t>- </a:t>
            </a:r>
            <a:r>
              <a:rPr dirty="0" err="1"/>
              <a:t>Queda</a:t>
            </a:r>
            <a:r>
              <a:rPr dirty="0"/>
              <a:t> de </a:t>
            </a:r>
            <a:r>
              <a:rPr dirty="0" err="1"/>
              <a:t>tensão</a:t>
            </a:r>
            <a:r>
              <a:rPr dirty="0"/>
              <a:t>: </a:t>
            </a:r>
            <a:r>
              <a:rPr dirty="0" err="1"/>
              <a:t>até</a:t>
            </a:r>
            <a:r>
              <a:rPr dirty="0"/>
              <a:t> 4%</a:t>
            </a:r>
          </a:p>
          <a:p>
            <a:r>
              <a:rPr dirty="0"/>
              <a:t>- </a:t>
            </a:r>
            <a:r>
              <a:rPr dirty="0" err="1"/>
              <a:t>Condutor</a:t>
            </a:r>
            <a:r>
              <a:rPr dirty="0"/>
              <a:t>: </a:t>
            </a:r>
            <a:r>
              <a:rPr dirty="0" err="1"/>
              <a:t>cobre</a:t>
            </a:r>
            <a:r>
              <a:rPr dirty="0"/>
              <a:t>, </a:t>
            </a:r>
            <a:r>
              <a:rPr dirty="0" err="1"/>
              <a:t>isolação</a:t>
            </a:r>
            <a:r>
              <a:rPr dirty="0"/>
              <a:t> 70°C (PVC)</a:t>
            </a:r>
          </a:p>
          <a:p>
            <a:endParaRPr dirty="0"/>
          </a:p>
          <a:p>
            <a:r>
              <a:rPr dirty="0"/>
              <a:t>| </a:t>
            </a:r>
            <a:r>
              <a:rPr dirty="0" err="1"/>
              <a:t>Corrente</a:t>
            </a:r>
            <a:r>
              <a:rPr dirty="0"/>
              <a:t> (A) | </a:t>
            </a:r>
            <a:r>
              <a:rPr dirty="0" err="1"/>
              <a:t>Seção</a:t>
            </a:r>
            <a:r>
              <a:rPr dirty="0"/>
              <a:t> (mm²) |</a:t>
            </a:r>
          </a:p>
          <a:p>
            <a:r>
              <a:rPr dirty="0"/>
              <a:t>|--------------|-------------|</a:t>
            </a:r>
          </a:p>
          <a:p>
            <a:r>
              <a:rPr dirty="0"/>
              <a:t>| </a:t>
            </a:r>
            <a:r>
              <a:rPr dirty="0" err="1"/>
              <a:t>até</a:t>
            </a:r>
            <a:r>
              <a:rPr dirty="0"/>
              <a:t> 15 A     | 1,5 mm²     |</a:t>
            </a:r>
          </a:p>
          <a:p>
            <a:r>
              <a:rPr dirty="0"/>
              <a:t>| </a:t>
            </a:r>
            <a:r>
              <a:rPr dirty="0" err="1"/>
              <a:t>até</a:t>
            </a:r>
            <a:r>
              <a:rPr dirty="0"/>
              <a:t> 20 A     | 2,5 mm²     |</a:t>
            </a:r>
          </a:p>
          <a:p>
            <a:r>
              <a:rPr dirty="0"/>
              <a:t>| </a:t>
            </a:r>
            <a:r>
              <a:rPr dirty="0" err="1"/>
              <a:t>até</a:t>
            </a:r>
            <a:r>
              <a:rPr dirty="0"/>
              <a:t> 28 A     | 4 mm²       |</a:t>
            </a:r>
          </a:p>
          <a:p>
            <a:r>
              <a:rPr dirty="0"/>
              <a:t>| </a:t>
            </a:r>
            <a:r>
              <a:rPr dirty="0" err="1"/>
              <a:t>até</a:t>
            </a:r>
            <a:r>
              <a:rPr dirty="0"/>
              <a:t> 36 A     | 6 mm²       |</a:t>
            </a:r>
          </a:p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D0A78D99-8369-4BC4-A56F-FC8F613586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0621868"/>
              </p:ext>
            </p:extLst>
          </p:nvPr>
        </p:nvGraphicFramePr>
        <p:xfrm>
          <a:off x="751643" y="1028699"/>
          <a:ext cx="10972800" cy="3860801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81621936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61947372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86223960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49734309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181231368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959826103"/>
                    </a:ext>
                  </a:extLst>
                </a:gridCol>
              </a:tblGrid>
              <a:tr h="1043459">
                <a:tc>
                  <a:txBody>
                    <a:bodyPr/>
                    <a:lstStyle/>
                    <a:p>
                      <a:r>
                        <a:rPr lang="pt-BR" dirty="0"/>
                        <a:t>Circuito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Potência Total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Tensão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Corrente Estimada (I = P/V)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Seção Mínima (mm²)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Justificativa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24337575"/>
                  </a:ext>
                </a:extLst>
              </a:tr>
              <a:tr h="417384">
                <a:tc>
                  <a:txBody>
                    <a:bodyPr/>
                    <a:lstStyle/>
                    <a:p>
                      <a:r>
                        <a:rPr lang="pt-BR" dirty="0"/>
                        <a:t>C1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1700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127 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13,4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Iluminação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1004912"/>
                  </a:ext>
                </a:extLst>
              </a:tr>
              <a:tr h="417384">
                <a:tc>
                  <a:txBody>
                    <a:bodyPr/>
                    <a:lstStyle/>
                    <a:p>
                      <a:r>
                        <a:rPr lang="pt-BR" dirty="0"/>
                        <a:t>C2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1200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127 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9,4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TUE leve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01729979"/>
                  </a:ext>
                </a:extLst>
              </a:tr>
              <a:tr h="730422">
                <a:tc>
                  <a:txBody>
                    <a:bodyPr/>
                    <a:lstStyle/>
                    <a:p>
                      <a:r>
                        <a:rPr lang="pt-BR"/>
                        <a:t>C3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1740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127 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13,7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TUG + iluminação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8400267"/>
                  </a:ext>
                </a:extLst>
              </a:tr>
              <a:tr h="417384">
                <a:tc>
                  <a:txBody>
                    <a:bodyPr/>
                    <a:lstStyle/>
                    <a:p>
                      <a:r>
                        <a:rPr lang="pt-BR"/>
                        <a:t>C4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0 W (Reserva)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127 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Reserva (mínimo)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31894829"/>
                  </a:ext>
                </a:extLst>
              </a:tr>
              <a:tr h="417384">
                <a:tc>
                  <a:txBody>
                    <a:bodyPr/>
                    <a:lstStyle/>
                    <a:p>
                      <a:r>
                        <a:rPr lang="pt-BR"/>
                        <a:t>C5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7000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220 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31,8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6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Chuveiro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0238143"/>
                  </a:ext>
                </a:extLst>
              </a:tr>
              <a:tr h="417384">
                <a:tc>
                  <a:txBody>
                    <a:bodyPr/>
                    <a:lstStyle/>
                    <a:p>
                      <a:r>
                        <a:rPr lang="pt-BR"/>
                        <a:t>C6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2500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220 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11,4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Torneira elétrica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9611058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6AE2B210-D2F5-4C93-8DEF-4698A4F26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42" y="138499"/>
            <a:ext cx="75922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álculo</a:t>
            </a: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Corrente e Bitola dos Cabos (ABNT NBR 5410)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325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3AAE9118-1AA6-459E-BD5F-2B33FF4007EC}"/>
              </a:ext>
            </a:extLst>
          </p:cNvPr>
          <p:cNvGraphicFramePr>
            <a:graphicFrameLocks noGrp="1"/>
          </p:cNvGraphicFramePr>
          <p:nvPr/>
        </p:nvGraphicFramePr>
        <p:xfrm>
          <a:off x="609601" y="2171541"/>
          <a:ext cx="10972801" cy="2834640"/>
        </p:xfrm>
        <a:graphic>
          <a:graphicData uri="http://schemas.openxmlformats.org/drawingml/2006/table">
            <a:tbl>
              <a:tblPr/>
              <a:tblGrid>
                <a:gridCol w="1567543">
                  <a:extLst>
                    <a:ext uri="{9D8B030D-6E8A-4147-A177-3AD203B41FA5}">
                      <a16:colId xmlns:a16="http://schemas.microsoft.com/office/drawing/2014/main" xmlns="" val="2165859498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xmlns="" val="1265196378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xmlns="" val="4035389541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xmlns="" val="671334774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xmlns="" val="3763805960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xmlns="" val="2616356822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xmlns="" val="11440261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/>
                        <a:t>Circuito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Tipo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Potência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Corrente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Seção (mm²)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Tipo de Cabo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Comprimento (m)*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7856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/>
                        <a:t>C1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Iluminação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1700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13,4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PP 750V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30 m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14400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/>
                        <a:t>C2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TUE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1200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9,4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PP 750V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20 m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50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/>
                        <a:t>C3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TUG + Ilum.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1740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13,7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PP 750V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25 m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66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/>
                        <a:t>C4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Reserva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—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—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PP 750V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15 m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34108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/>
                        <a:t>C5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Chuveiro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7000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31,8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6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PP 750V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20 m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66098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/>
                        <a:t>C6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Torneira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2500 W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11,4 A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2,5 mm²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/>
                        <a:t>PP 750V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15 m</a:t>
                      </a:r>
                    </a:p>
                  </a:txBody>
                  <a:tcPr marL="121920" marR="1219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706977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785E3544-F88D-4CB8-A899-122A1015D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53027"/>
            <a:ext cx="688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1. </a:t>
            </a:r>
            <a:r>
              <a:rPr kumimoji="0" lang="pt-BR" altLang="pt-B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Resumo dos Materiais por Circuito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2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dmntprwestus.oaiusercontent.com/files/00000000-269c-6230-9156-91d5c6b72249/raw?se=2025-06-18T20%3A56%3A21Z&amp;sp=r&amp;sv=2024-08-04&amp;sr=b&amp;scid=25e32585-3195-5973-82d2-8480126fad75&amp;skoid=f71d6506-3cac-498e-b62a-67f9228033a9&amp;sktid=a48cca56-e6da-484e-a814-9c849652bcb3&amp;skt=2025-06-18T19%3A26%3A58Z&amp;ske=2025-06-19T19%3A26%3A58Z&amp;sks=b&amp;skv=2024-08-04&amp;sig=vEBSf4ERL8QHWRWbxGiGKj%2BK9OI97JzADsZBOKyHpcU%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0700" y="228600"/>
            <a:ext cx="8724900" cy="6362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07FDFE0-D8E5-4052-8FE5-DB91F90D6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2403361"/>
            <a:ext cx="9144000" cy="3772949"/>
          </a:xfrm>
        </p:spPr>
        <p:txBody>
          <a:bodyPr/>
          <a:lstStyle/>
          <a:p>
            <a:r>
              <a:rPr lang="pt-BR" sz="9600" dirty="0"/>
              <a:t>Hidráulica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88496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6A18CA1-4CDE-8646-7A03-06BD18043CF7}"/>
              </a:ext>
            </a:extLst>
          </p:cNvPr>
          <p:cNvSpPr txBox="1"/>
          <p:nvPr/>
        </p:nvSpPr>
        <p:spPr>
          <a:xfrm>
            <a:off x="1923409" y="195283"/>
            <a:ext cx="4653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Esgoto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1FDB100-C6F2-4B80-A3B9-844D0A97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77" y="1445331"/>
            <a:ext cx="11151293" cy="520697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54FEFBEA-CA76-4500-97EA-276386DBA2F1}"/>
              </a:ext>
            </a:extLst>
          </p:cNvPr>
          <p:cNvSpPr/>
          <p:nvPr/>
        </p:nvSpPr>
        <p:spPr>
          <a:xfrm>
            <a:off x="3314283" y="2099114"/>
            <a:ext cx="343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xmlns="" val="10864794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C07C52B-D316-4919-9078-C7E621758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734" y="0"/>
            <a:ext cx="976478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7874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2577D94-5FE8-E857-E2BF-3FD76E324199}"/>
              </a:ext>
            </a:extLst>
          </p:cNvPr>
          <p:cNvSpPr txBox="1"/>
          <p:nvPr/>
        </p:nvSpPr>
        <p:spPr>
          <a:xfrm>
            <a:off x="1593626" y="719938"/>
            <a:ext cx="77152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/>
              <a:t>Água Fria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A47276A-8C05-462B-BA75-C07A58FCF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56" y="2694214"/>
            <a:ext cx="11523386" cy="38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1014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F68C750-24A8-4DFA-A0A0-E9A5E22ED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16" y="408195"/>
            <a:ext cx="8649737" cy="604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675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CCF2E4-C9B1-43D0-A6A1-2E1E3AC7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2" y="687558"/>
            <a:ext cx="9905998" cy="1478570"/>
          </a:xfrm>
        </p:spPr>
        <p:txBody>
          <a:bodyPr/>
          <a:lstStyle/>
          <a:p>
            <a:r>
              <a:rPr lang="pt-BR" dirty="0"/>
              <a:t>Programas de necessidade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xmlns="" id="{3D10D8B9-7F96-4126-BF3D-72ED3BD46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484" y="2166128"/>
            <a:ext cx="3777097" cy="3541714"/>
          </a:xfrm>
        </p:spPr>
        <p:txBody>
          <a:bodyPr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Banheiro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Sala de jantar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Dormitórios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Área de Serviço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Cozinha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Sala </a:t>
            </a:r>
          </a:p>
        </p:txBody>
      </p:sp>
    </p:spTree>
    <p:extLst>
      <p:ext uri="{BB962C8B-B14F-4D97-AF65-F5344CB8AC3E}">
        <p14:creationId xmlns:p14="http://schemas.microsoft.com/office/powerpoint/2010/main" xmlns="" val="2965072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477D7EC-27B8-49DD-89E3-49E159054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531" y="1068566"/>
            <a:ext cx="5448846" cy="56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15504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87A1A6C-31B2-4BD5-BFA8-862913478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555" y="1224218"/>
            <a:ext cx="7110316" cy="542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28766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8639166-32D1-4827-BE52-E4056932B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200" y="681302"/>
            <a:ext cx="5209809" cy="60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87422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8E4108D-F903-4BC1-B0A4-B0F0AA93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746040" cy="1017777"/>
          </a:xfrm>
        </p:spPr>
        <p:txBody>
          <a:bodyPr/>
          <a:lstStyle/>
          <a:p>
            <a:r>
              <a:rPr lang="pt-BR" dirty="0"/>
              <a:t>Águas Pluviais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E42185D-5BC7-4D8A-8CE4-52498E8F9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02" y="2446966"/>
            <a:ext cx="11911795" cy="42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3281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07FDFE0-D8E5-4052-8FE5-DB91F90D6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6727" y="2292524"/>
            <a:ext cx="9144000" cy="3772949"/>
          </a:xfrm>
        </p:spPr>
        <p:txBody>
          <a:bodyPr>
            <a:normAutofit/>
          </a:bodyPr>
          <a:lstStyle/>
          <a:p>
            <a:r>
              <a:rPr lang="pt-BR" sz="6600" dirty="0"/>
              <a:t>Estimativa de custos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158802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A30668C-0E29-4D03-AC86-A501AE69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803" y="1867301"/>
            <a:ext cx="5257942" cy="40180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06D6A1A-4A6D-4B12-91AB-359747AC7F11}"/>
              </a:ext>
            </a:extLst>
          </p:cNvPr>
          <p:cNvSpPr txBox="1"/>
          <p:nvPr/>
        </p:nvSpPr>
        <p:spPr>
          <a:xfrm>
            <a:off x="4263991" y="789272"/>
            <a:ext cx="362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ETAPAS ORÇAMENTÁRIAS</a:t>
            </a:r>
          </a:p>
        </p:txBody>
      </p:sp>
    </p:spTree>
    <p:extLst>
      <p:ext uri="{BB962C8B-B14F-4D97-AF65-F5344CB8AC3E}">
        <p14:creationId xmlns:p14="http://schemas.microsoft.com/office/powerpoint/2010/main" xmlns="" val="35090080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F3D11EF-2CDA-4FFE-B239-7111ECBB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152" y="716371"/>
            <a:ext cx="7849695" cy="588727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A66A5D7-B77E-4F72-B79A-8E03B201FE24}"/>
              </a:ext>
            </a:extLst>
          </p:cNvPr>
          <p:cNvSpPr txBox="1"/>
          <p:nvPr/>
        </p:nvSpPr>
        <p:spPr>
          <a:xfrm>
            <a:off x="5224125" y="96252"/>
            <a:ext cx="1743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FUNDAÇÃO</a:t>
            </a:r>
          </a:p>
        </p:txBody>
      </p:sp>
    </p:spTree>
    <p:extLst>
      <p:ext uri="{BB962C8B-B14F-4D97-AF65-F5344CB8AC3E}">
        <p14:creationId xmlns:p14="http://schemas.microsoft.com/office/powerpoint/2010/main" xmlns="" val="3976948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86D4221-1FE5-4369-B685-1753C3A69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12" y="1341980"/>
            <a:ext cx="10226498" cy="529766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FDC0F10-EFAC-43CB-A988-9A373831F3AF}"/>
              </a:ext>
            </a:extLst>
          </p:cNvPr>
          <p:cNvSpPr txBox="1"/>
          <p:nvPr/>
        </p:nvSpPr>
        <p:spPr>
          <a:xfrm>
            <a:off x="5099573" y="346510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ESTRUTURA</a:t>
            </a:r>
          </a:p>
        </p:txBody>
      </p:sp>
    </p:spTree>
    <p:extLst>
      <p:ext uri="{BB962C8B-B14F-4D97-AF65-F5344CB8AC3E}">
        <p14:creationId xmlns:p14="http://schemas.microsoft.com/office/powerpoint/2010/main" xmlns="" val="35191551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4166E96-59CA-4199-BCDE-51D6C7F7D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90" y="2062213"/>
            <a:ext cx="10647182" cy="37899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E7481650-F94D-45AD-BE52-3AFACEC1146C}"/>
              </a:ext>
            </a:extLst>
          </p:cNvPr>
          <p:cNvSpPr txBox="1"/>
          <p:nvPr/>
        </p:nvSpPr>
        <p:spPr>
          <a:xfrm>
            <a:off x="4992045" y="635267"/>
            <a:ext cx="1957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ALVENALIA</a:t>
            </a:r>
          </a:p>
        </p:txBody>
      </p:sp>
    </p:spTree>
    <p:extLst>
      <p:ext uri="{BB962C8B-B14F-4D97-AF65-F5344CB8AC3E}">
        <p14:creationId xmlns:p14="http://schemas.microsoft.com/office/powerpoint/2010/main" xmlns="" val="2565697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2B0A793-56EC-4F3D-BD20-0A2A2CAC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48" y="1118865"/>
            <a:ext cx="9915633" cy="532567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26BD32C5-E2E5-4508-844E-28D8EE4BCC11}"/>
              </a:ext>
            </a:extLst>
          </p:cNvPr>
          <p:cNvSpPr txBox="1"/>
          <p:nvPr/>
        </p:nvSpPr>
        <p:spPr>
          <a:xfrm>
            <a:off x="3347523" y="151852"/>
            <a:ext cx="549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REVESTIMENTOS E ACABAMENTOS</a:t>
            </a:r>
          </a:p>
        </p:txBody>
      </p:sp>
    </p:spTree>
    <p:extLst>
      <p:ext uri="{BB962C8B-B14F-4D97-AF65-F5344CB8AC3E}">
        <p14:creationId xmlns:p14="http://schemas.microsoft.com/office/powerpoint/2010/main" xmlns="" val="4224742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63551CD-DE8B-4D97-835B-35E7D6145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938" y="449180"/>
            <a:ext cx="4010526" cy="930442"/>
          </a:xfrm>
        </p:spPr>
        <p:txBody>
          <a:bodyPr/>
          <a:lstStyle/>
          <a:p>
            <a:r>
              <a:rPr lang="pt-BR" dirty="0"/>
              <a:t>nbr9050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60F54BA-822C-4651-8730-9836FCCA7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927" y="1588168"/>
            <a:ext cx="5117432" cy="4539916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tx1"/>
                </a:solidFill>
              </a:rPr>
              <a:t>A NBR 9050 estabelece critérios técnicos de acessibilidade para garantir o direito de ir e vir de todas as pessoas incluindo aquelas com deficiência ou mobilidade reduzida de forma segura, confortável e autônoma, respeitando o conceito de Desenho Universal</a:t>
            </a:r>
            <a:r>
              <a:rPr lang="pt-BR" sz="2400" b="1" dirty="0"/>
              <a:t>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B6783E2-121E-46DD-9CBC-7AD66361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625" y="0"/>
            <a:ext cx="6302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4928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9FD51EA-1679-422E-93C8-1FA78739F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14" y="1411324"/>
            <a:ext cx="10246513" cy="501933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9BC2248F-02A8-4985-AA21-A1759136C8C5}"/>
              </a:ext>
            </a:extLst>
          </p:cNvPr>
          <p:cNvSpPr txBox="1"/>
          <p:nvPr/>
        </p:nvSpPr>
        <p:spPr>
          <a:xfrm>
            <a:off x="3353582" y="427340"/>
            <a:ext cx="5484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INSTALAÇÕES HIDROSSANITÁRIAS</a:t>
            </a:r>
          </a:p>
        </p:txBody>
      </p:sp>
    </p:spTree>
    <p:extLst>
      <p:ext uri="{BB962C8B-B14F-4D97-AF65-F5344CB8AC3E}">
        <p14:creationId xmlns:p14="http://schemas.microsoft.com/office/powerpoint/2010/main" xmlns="" val="15783325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DE3BE6F-8CBE-4555-A721-891AD331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27" y="1541783"/>
            <a:ext cx="10540146" cy="48686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C2A77E4-5581-421D-9A88-859EC823D458}"/>
              </a:ext>
            </a:extLst>
          </p:cNvPr>
          <p:cNvSpPr txBox="1"/>
          <p:nvPr/>
        </p:nvSpPr>
        <p:spPr>
          <a:xfrm>
            <a:off x="4093400" y="519764"/>
            <a:ext cx="400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INSTALAÇÕES ELÉTRICAS</a:t>
            </a:r>
          </a:p>
        </p:txBody>
      </p:sp>
    </p:spTree>
    <p:extLst>
      <p:ext uri="{BB962C8B-B14F-4D97-AF65-F5344CB8AC3E}">
        <p14:creationId xmlns:p14="http://schemas.microsoft.com/office/powerpoint/2010/main" xmlns="" val="29910232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DD58186-E28E-4874-A03D-4352DD843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769" y="1800591"/>
            <a:ext cx="10797847" cy="441356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947001D-396B-4B70-AA20-A412CE895E1F}"/>
              </a:ext>
            </a:extLst>
          </p:cNvPr>
          <p:cNvSpPr txBox="1"/>
          <p:nvPr/>
        </p:nvSpPr>
        <p:spPr>
          <a:xfrm>
            <a:off x="5219938" y="827773"/>
            <a:ext cx="2085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COBERTURA</a:t>
            </a:r>
          </a:p>
        </p:txBody>
      </p:sp>
    </p:spTree>
    <p:extLst>
      <p:ext uri="{BB962C8B-B14F-4D97-AF65-F5344CB8AC3E}">
        <p14:creationId xmlns:p14="http://schemas.microsoft.com/office/powerpoint/2010/main" xmlns="" val="521279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7B640E8-7862-4616-97FA-A506F7D610D7}"/>
              </a:ext>
            </a:extLst>
          </p:cNvPr>
          <p:cNvSpPr txBox="1"/>
          <p:nvPr/>
        </p:nvSpPr>
        <p:spPr>
          <a:xfrm>
            <a:off x="4056819" y="192506"/>
            <a:ext cx="4078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RESUMO FINAL (SEM BDI)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E0DCD33-11CE-4398-A1F3-CF788F3A9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926" y="920014"/>
            <a:ext cx="6520714" cy="561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7407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745B114-9E71-48C5-9DE9-1D3B2A02C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230" y="13878"/>
            <a:ext cx="9136570" cy="684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46301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DC80657E-FBB6-43EB-9F75-534B34F082F4}"/>
              </a:ext>
            </a:extLst>
          </p:cNvPr>
          <p:cNvSpPr txBox="1"/>
          <p:nvPr/>
        </p:nvSpPr>
        <p:spPr>
          <a:xfrm>
            <a:off x="910532" y="954570"/>
            <a:ext cx="10047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ESTIMATIVA DE DURAÇÃO POR ETAPA (DRONOGRAMA FÍSICO)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E9E4CE5-80F8-4EED-A909-60F5359A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73" y="2339976"/>
            <a:ext cx="9289459" cy="3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34004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03847AD-F662-4DC9-8CDF-04E01F76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2" y="1301977"/>
            <a:ext cx="8261871" cy="497214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68AC566-BE8E-4A3D-A7E5-AF5E779DC3E3}"/>
              </a:ext>
            </a:extLst>
          </p:cNvPr>
          <p:cNvSpPr txBox="1"/>
          <p:nvPr/>
        </p:nvSpPr>
        <p:spPr>
          <a:xfrm>
            <a:off x="1500030" y="322269"/>
            <a:ext cx="9191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CUSTO COM MÃO DE OBRA (BASE SINAPI-SP- MAIO/2025)</a:t>
            </a:r>
          </a:p>
        </p:txBody>
      </p:sp>
    </p:spTree>
    <p:extLst>
      <p:ext uri="{BB962C8B-B14F-4D97-AF65-F5344CB8AC3E}">
        <p14:creationId xmlns:p14="http://schemas.microsoft.com/office/powerpoint/2010/main" xmlns="" val="34628198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040AE13-0374-4C06-80BC-3067232AE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6" y="2041863"/>
            <a:ext cx="10276907" cy="34645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0C5649A-F606-44A8-B7FF-95FE0E08D47B}"/>
              </a:ext>
            </a:extLst>
          </p:cNvPr>
          <p:cNvSpPr txBox="1"/>
          <p:nvPr/>
        </p:nvSpPr>
        <p:spPr>
          <a:xfrm>
            <a:off x="3685711" y="721051"/>
            <a:ext cx="4820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RESUMO GERAL DA OBRA</a:t>
            </a:r>
          </a:p>
        </p:txBody>
      </p:sp>
    </p:spTree>
    <p:extLst>
      <p:ext uri="{BB962C8B-B14F-4D97-AF65-F5344CB8AC3E}">
        <p14:creationId xmlns:p14="http://schemas.microsoft.com/office/powerpoint/2010/main" xmlns="" val="14833427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07FDFE0-D8E5-4052-8FE5-DB91F90D6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2403361"/>
            <a:ext cx="9144000" cy="3772949"/>
          </a:xfrm>
        </p:spPr>
        <p:txBody>
          <a:bodyPr/>
          <a:lstStyle/>
          <a:p>
            <a:r>
              <a:rPr lang="pt-BR" sz="9600" dirty="0"/>
              <a:t>perspectiva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65388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41FC4B4-D26A-409B-9EC2-871D81C7F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47" y="156706"/>
            <a:ext cx="7020905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9040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F4CA17-DAF1-46B3-BF34-75B4D0F63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acessibilidade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707FFB9-CBB1-4051-90FD-336672596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10" y="2024090"/>
            <a:ext cx="5611007" cy="32184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/>
              <a:t>	</a:t>
            </a:r>
            <a:r>
              <a:rPr lang="pt-BR" sz="2200" dirty="0"/>
              <a:t>Acessibilidade possibilidade e condição de alcance, percepção e entendimento para utilização, com segurança e autonomia, de espaços, mobiliários, equipamentos urbanos, edificações.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9E3E932-74FD-4155-9776-6BDDB71CA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575" y="2024089"/>
            <a:ext cx="5611008" cy="33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51255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48D2D35-1160-44C8-93AC-2D13782D3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8" y="709233"/>
            <a:ext cx="11174384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0234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6372B80-5084-4BC3-924A-AF0186BDE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020" y="633022"/>
            <a:ext cx="8487960" cy="559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9881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278538B-48AE-4AE4-BA86-B8A556FE1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25" y="1685446"/>
            <a:ext cx="11469950" cy="37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00774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A383D95-84B2-4B1E-B995-C9B1C3131D65}"/>
              </a:ext>
            </a:extLst>
          </p:cNvPr>
          <p:cNvSpPr txBox="1"/>
          <p:nvPr/>
        </p:nvSpPr>
        <p:spPr>
          <a:xfrm>
            <a:off x="2576732" y="448776"/>
            <a:ext cx="78023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/>
              <a:t>Referencias bibliográficas  </a:t>
            </a:r>
            <a:r>
              <a:rPr lang="pt-BR" dirty="0"/>
              <a:t> </a:t>
            </a:r>
          </a:p>
          <a:p>
            <a:endParaRPr lang="pt-BR" sz="54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DD84027-4CA7-46EB-AF0D-165403BC1CE0}"/>
              </a:ext>
            </a:extLst>
          </p:cNvPr>
          <p:cNvSpPr txBox="1"/>
          <p:nvPr/>
        </p:nvSpPr>
        <p:spPr>
          <a:xfrm>
            <a:off x="1192575" y="1382859"/>
            <a:ext cx="78130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ttps://www.google.com/url?sa=i&amp;url=https%3A%2F%2Fwww.plantapronta.com.br%2Fprojeto%2F244A%2Fplanta-de-casa-terrea-com-60m&amp;psig=AOvVaw2CoHl_E5jSy4ymQX1_82IU&amp;ust=1745535001200000&amp;source=images&amp;cd=vfe&amp;opi=89978449&amp;ved=0CBQQjRxqFwoTCLjphJmf74wDFQAAAAAdAAAAAB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D5FF19BE-0E04-4AC1-A9A1-84BFDE5CDF77}"/>
              </a:ext>
            </a:extLst>
          </p:cNvPr>
          <p:cNvSpPr txBox="1"/>
          <p:nvPr/>
        </p:nvSpPr>
        <p:spPr>
          <a:xfrm>
            <a:off x="1192575" y="2762844"/>
            <a:ext cx="7719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ttps://www.google.com/url?sa=i&amp;url=https%3A%2F%2Fwww.iprojetei.com.br%2Fpt%2Fprojeto%2Fref%2F84i%2Fplanta-de-casa-pequena-com-suite-invertido-&amp;psig=AOvVaw2CoHl_E5jSy4ymQX1_82IU&amp;ust=1745535001200000&amp;source=images&amp;cd=vfe&amp;opi=89978449&amp;ved=0CBQQjRxqFwoTCLjphJmf74wDFQAAAAAdAAAAABAZ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4EAAE00-FB9A-49C0-A1F2-9BEA39644F23}"/>
              </a:ext>
            </a:extLst>
          </p:cNvPr>
          <p:cNvSpPr txBox="1"/>
          <p:nvPr/>
        </p:nvSpPr>
        <p:spPr>
          <a:xfrm>
            <a:off x="1091153" y="4240172"/>
            <a:ext cx="61976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- ABNT NBR 9050:2020 – Acessibilidade a edificações</a:t>
            </a:r>
          </a:p>
          <a:p>
            <a:r>
              <a:rPr lang="pt-BR" dirty="0"/>
              <a:t>- BRASIL. Código de Obras do Município de Curitiba</a:t>
            </a:r>
          </a:p>
          <a:p>
            <a:r>
              <a:rPr lang="pt-BR" dirty="0"/>
              <a:t>- SASSAKI, R. K. Inclusão: Construindo uma sociedade para todos.</a:t>
            </a:r>
          </a:p>
          <a:p>
            <a:r>
              <a:rPr lang="pt-BR" dirty="0"/>
              <a:t>- Observatório da Acessibilidade – UFPR (2024)</a:t>
            </a:r>
          </a:p>
          <a:p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A474311-96E0-49A7-A548-8D136862C3FB}"/>
              </a:ext>
            </a:extLst>
          </p:cNvPr>
          <p:cNvSpPr/>
          <p:nvPr/>
        </p:nvSpPr>
        <p:spPr>
          <a:xfrm>
            <a:off x="1192812" y="546417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/>
              <a:t>https://www.google.com/url?sa=i&amp;url=https%3A%2F%2Feossystems.com.br%2Fblog%2Fagua-cinza-reutilizacao%2F&amp;psig=AOvVaw2LM0LswuaHh0tG0JnCzX97&amp;ust=1748559691638000&amp;source=images&amp;cd=vfe&amp;opi=89978449&amp;ved=0CBQQjRxqFwoTCJCq4d-ix40DFQAAAAAdAAAAABAT</a:t>
            </a:r>
          </a:p>
        </p:txBody>
      </p:sp>
    </p:spTree>
    <p:extLst>
      <p:ext uri="{BB962C8B-B14F-4D97-AF65-F5344CB8AC3E}">
        <p14:creationId xmlns:p14="http://schemas.microsoft.com/office/powerpoint/2010/main" xmlns="" val="33749629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0D59A6A2-3734-444A-A6FF-B6EC88FFC94E}"/>
              </a:ext>
            </a:extLst>
          </p:cNvPr>
          <p:cNvSpPr txBox="1"/>
          <p:nvPr/>
        </p:nvSpPr>
        <p:spPr>
          <a:xfrm>
            <a:off x="1803633" y="1182849"/>
            <a:ext cx="90601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/>
              <a:t>TRANSIÇOES E EFEITOS  POR    SALIN EVENTOS  </a:t>
            </a:r>
          </a:p>
          <a:p>
            <a:pPr algn="ctr"/>
            <a:r>
              <a:rPr lang="pt-BR" sz="4800" dirty="0"/>
              <a:t>PROJETO POR EQUIPE SALIN</a:t>
            </a:r>
          </a:p>
          <a:p>
            <a:pPr algn="ctr"/>
            <a:r>
              <a:rPr lang="pt-BR" sz="4800" dirty="0"/>
              <a:t>FINALIZAÇAO POR SALIN</a:t>
            </a:r>
          </a:p>
          <a:p>
            <a:pPr algn="ctr"/>
            <a:r>
              <a:rPr lang="pt-BR" sz="9600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xmlns="" val="18846766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F68CA5-E9E8-4925-935E-52264C49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adequação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7BD1353-0332-4A13-B106-1E023BA73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912136"/>
            <a:ext cx="5469632" cy="4580104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r>
              <a:rPr lang="pt-BR" dirty="0"/>
              <a:t>	</a:t>
            </a:r>
            <a:r>
              <a:rPr lang="pt-BR" sz="2200" dirty="0"/>
              <a:t>Acessível espaços, mobiliários, equipamentos urbanos, Edificações, transportes, informação e comunicação, inclusive seus sistemas e tecnologias ou elemento que possa ser alcançado, acionado, utilizado e vivenciado por qualquer pessoa.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E9D736F-8FBC-46F6-AA9C-981E143CF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178" y="2097088"/>
            <a:ext cx="5849166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80502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rda com Tiras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E3142EDA20E4EA7E4F2EEBB0E3E2C" ma:contentTypeVersion="12" ma:contentTypeDescription="Create a new document." ma:contentTypeScope="" ma:versionID="8e848d6bd7ad52ced0c2c76aea62d5f3">
  <xsd:schema xmlns:xsd="http://www.w3.org/2001/XMLSchema" xmlns:xs="http://www.w3.org/2001/XMLSchema" xmlns:p="http://schemas.microsoft.com/office/2006/metadata/properties" xmlns:ns2="5ba3dd32-274c-4cb1-b2e6-06fda29a941c" xmlns:ns3="792896b7-9f61-4220-81f6-9dd4036cffc8" targetNamespace="http://schemas.microsoft.com/office/2006/metadata/properties" ma:root="true" ma:fieldsID="fb47e92a928e4d7ad79d028f32ff3d09" ns2:_="" ns3:_="">
    <xsd:import namespace="5ba3dd32-274c-4cb1-b2e6-06fda29a941c"/>
    <xsd:import namespace="792896b7-9f61-4220-81f6-9dd4036cffc8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a3dd32-274c-4cb1-b2e6-06fda29a941c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lcf76f155ced4ddcb4097134ff3c332f" ma:index="10" nillable="true" ma:taxonomy="true" ma:internalName="lcf76f155ced4ddcb4097134ff3c332f" ma:taxonomyFieldName="MediaServiceImageTags" ma:displayName="Image Tags" ma:readOnly="false" ma:fieldId="{5cf76f15-5ced-4ddc-b409-7134ff3c332f}" ma:taxonomyMulti="true" ma:sspId="3714fbfa-5ced-4307-b76a-786f22ad6a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896b7-9f61-4220-81f6-9dd4036cffc8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ab71d658-ded0-41bd-a1bd-d36f1cf7e211}" ma:internalName="TaxCatchAll" ma:showField="CatchAllData" ma:web="792896b7-9f61-4220-81f6-9dd4036cff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a3dd32-274c-4cb1-b2e6-06fda29a941c">
      <Terms xmlns="http://schemas.microsoft.com/office/infopath/2007/PartnerControls"/>
    </lcf76f155ced4ddcb4097134ff3c332f>
    <TaxCatchAll xmlns="792896b7-9f61-4220-81f6-9dd4036cffc8" xsi:nil="true"/>
    <ReferenceId xmlns="5ba3dd32-274c-4cb1-b2e6-06fda29a941c" xsi:nil="true"/>
  </documentManagement>
</p:properties>
</file>

<file path=customXml/itemProps1.xml><?xml version="1.0" encoding="utf-8"?>
<ds:datastoreItem xmlns:ds="http://schemas.openxmlformats.org/officeDocument/2006/customXml" ds:itemID="{CB03238A-61B3-416C-9D4A-9CC97F4BFA22}"/>
</file>

<file path=customXml/itemProps2.xml><?xml version="1.0" encoding="utf-8"?>
<ds:datastoreItem xmlns:ds="http://schemas.openxmlformats.org/officeDocument/2006/customXml" ds:itemID="{7423B793-6B88-4FD3-BA3C-56D6582153CE}"/>
</file>

<file path=customXml/itemProps3.xml><?xml version="1.0" encoding="utf-8"?>
<ds:datastoreItem xmlns:ds="http://schemas.openxmlformats.org/officeDocument/2006/customXml" ds:itemID="{5B5DC5B0-1A79-4AD6-BFEA-55A2907FD45A}"/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1125</Words>
  <Application>Microsoft Office PowerPoint</Application>
  <PresentationFormat>Personalizar</PresentationFormat>
  <Paragraphs>269</Paragraphs>
  <Slides>84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85" baseType="lpstr">
      <vt:lpstr>Circuito</vt:lpstr>
      <vt:lpstr>Elaboração de projeto arquitetonico  unifamiliar de 80M² para PCD (cadeirante) </vt:lpstr>
      <vt:lpstr>Slide 2</vt:lpstr>
      <vt:lpstr>Slide 3</vt:lpstr>
      <vt:lpstr>Slide 4</vt:lpstr>
      <vt:lpstr>Perfil do cliente</vt:lpstr>
      <vt:lpstr>Programas de necessidade</vt:lpstr>
      <vt:lpstr>nbr9050</vt:lpstr>
      <vt:lpstr>acessibilidade</vt:lpstr>
      <vt:lpstr>adequação</vt:lpstr>
      <vt:lpstr>ajuda técnica</vt:lpstr>
      <vt:lpstr>rota acessível </vt:lpstr>
      <vt:lpstr>Slide 12</vt:lpstr>
      <vt:lpstr>Tecnologia </vt:lpstr>
      <vt:lpstr>Funcionamento do sistema </vt:lpstr>
      <vt:lpstr>Pro e contras 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LOCALIZAÇÃO</vt:lpstr>
      <vt:lpstr>Vista dos vizinhos lado Esquerdo</vt:lpstr>
      <vt:lpstr>Vista dos vizinhos lado Direito</vt:lpstr>
      <vt:lpstr>Posição do sol as 06:52 </vt:lpstr>
      <vt:lpstr>Posição do sol as 12:00 </vt:lpstr>
      <vt:lpstr>Posição do sol as 12:00 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Dimensionamento Elétrico - Quadro de Distribuição</vt:lpstr>
      <vt:lpstr>Distribuição de Cargas</vt:lpstr>
      <vt:lpstr>Correntes e Bitolas de Cabos</vt:lpstr>
      <vt:lpstr>Referência ABNT NBR 5410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Águas Pluviais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Trabalho de conclusão de curso</dc:title>
  <dc:creator>DANTE GONÇALVES GABRIELLI FERRARA</dc:creator>
  <cp:lastModifiedBy>Salin</cp:lastModifiedBy>
  <cp:revision>121</cp:revision>
  <dcterms:created xsi:type="dcterms:W3CDTF">2025-03-11T22:30:52Z</dcterms:created>
  <dcterms:modified xsi:type="dcterms:W3CDTF">2025-06-18T20:08:23Z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0x01010064BE3142EDA20E4EA7E4F2EEBB0E3E2C</vt:lpwstr>
  </property>
</Properties>
</file>