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25199975" cx="432006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n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" name="Google Shape;39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"/>
          <p:cNvSpPr txBox="1"/>
          <p:nvPr>
            <p:ph type="ctrTitle"/>
          </p:nvPr>
        </p:nvSpPr>
        <p:spPr>
          <a:xfrm>
            <a:off x="5400080" y="4124164"/>
            <a:ext cx="32400600" cy="8773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60"/>
              <a:buFont typeface="Calibri"/>
              <a:buNone/>
              <a:defRPr sz="2126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"/>
          <p:cNvSpPr txBox="1"/>
          <p:nvPr>
            <p:ph idx="1" type="subTitle"/>
          </p:nvPr>
        </p:nvSpPr>
        <p:spPr>
          <a:xfrm>
            <a:off x="5400080" y="13235822"/>
            <a:ext cx="32400600" cy="60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rtl="0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None/>
              <a:defRPr sz="7087"/>
            </a:lvl2pPr>
            <a:lvl3pPr lvl="2" rtl="0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rtl="0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rtl="0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rtl="0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rtl="0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rtl="0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rtl="0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/>
        </p:txBody>
      </p:sp>
      <p:sp>
        <p:nvSpPr>
          <p:cNvPr id="49" name="Google Shape;49;p2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1"/>
          <p:cNvSpPr txBox="1"/>
          <p:nvPr>
            <p:ph type="title"/>
          </p:nvPr>
        </p:nvSpPr>
        <p:spPr>
          <a:xfrm>
            <a:off x="2970044" y="1341667"/>
            <a:ext cx="37260600" cy="4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1"/>
          <p:cNvSpPr txBox="1"/>
          <p:nvPr>
            <p:ph idx="1" type="body"/>
          </p:nvPr>
        </p:nvSpPr>
        <p:spPr>
          <a:xfrm rot="5400000">
            <a:off x="13605744" y="-3927424"/>
            <a:ext cx="15989100" cy="3726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11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1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1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/>
          <p:nvPr>
            <p:ph type="title"/>
          </p:nvPr>
        </p:nvSpPr>
        <p:spPr>
          <a:xfrm rot="5400000">
            <a:off x="24895194" y="7362065"/>
            <a:ext cx="21355800" cy="931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2"/>
          <p:cNvSpPr txBox="1"/>
          <p:nvPr>
            <p:ph idx="1" type="body"/>
          </p:nvPr>
        </p:nvSpPr>
        <p:spPr>
          <a:xfrm rot="5400000">
            <a:off x="5994899" y="-1683085"/>
            <a:ext cx="21355800" cy="274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12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2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2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 txBox="1"/>
          <p:nvPr>
            <p:ph type="title"/>
          </p:nvPr>
        </p:nvSpPr>
        <p:spPr>
          <a:xfrm>
            <a:off x="2970044" y="1341667"/>
            <a:ext cx="37260600" cy="4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"/>
          <p:cNvSpPr txBox="1"/>
          <p:nvPr>
            <p:ph idx="1" type="body"/>
          </p:nvPr>
        </p:nvSpPr>
        <p:spPr>
          <a:xfrm>
            <a:off x="2970044" y="6708326"/>
            <a:ext cx="37260600" cy="159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3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/>
          <p:nvPr>
            <p:ph type="title"/>
          </p:nvPr>
        </p:nvSpPr>
        <p:spPr>
          <a:xfrm>
            <a:off x="2947544" y="6282497"/>
            <a:ext cx="37260600" cy="1048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60"/>
              <a:buFont typeface="Calibri"/>
              <a:buNone/>
              <a:defRPr sz="2126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"/>
          <p:cNvSpPr txBox="1"/>
          <p:nvPr>
            <p:ph idx="1" type="body"/>
          </p:nvPr>
        </p:nvSpPr>
        <p:spPr>
          <a:xfrm>
            <a:off x="2947544" y="16864153"/>
            <a:ext cx="37260600" cy="55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rgbClr val="888888"/>
              </a:buClr>
              <a:buSzPts val="8504"/>
              <a:buNone/>
              <a:defRPr sz="8504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7"/>
              <a:buNone/>
              <a:defRPr sz="7087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1" name="Google Shape;61;p4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"/>
          <p:cNvSpPr txBox="1"/>
          <p:nvPr>
            <p:ph type="title"/>
          </p:nvPr>
        </p:nvSpPr>
        <p:spPr>
          <a:xfrm>
            <a:off x="2970044" y="1341667"/>
            <a:ext cx="37260600" cy="4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5"/>
          <p:cNvSpPr txBox="1"/>
          <p:nvPr>
            <p:ph idx="1" type="body"/>
          </p:nvPr>
        </p:nvSpPr>
        <p:spPr>
          <a:xfrm>
            <a:off x="2970044" y="6708326"/>
            <a:ext cx="18360300" cy="159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5"/>
          <p:cNvSpPr txBox="1"/>
          <p:nvPr>
            <p:ph idx="2" type="body"/>
          </p:nvPr>
        </p:nvSpPr>
        <p:spPr>
          <a:xfrm>
            <a:off x="21870323" y="6708326"/>
            <a:ext cx="18360300" cy="159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5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5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"/>
          <p:cNvSpPr txBox="1"/>
          <p:nvPr>
            <p:ph type="title"/>
          </p:nvPr>
        </p:nvSpPr>
        <p:spPr>
          <a:xfrm>
            <a:off x="2975671" y="1341667"/>
            <a:ext cx="37260600" cy="4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6"/>
          <p:cNvSpPr txBox="1"/>
          <p:nvPr>
            <p:ph idx="1" type="body"/>
          </p:nvPr>
        </p:nvSpPr>
        <p:spPr>
          <a:xfrm>
            <a:off x="2975673" y="6177496"/>
            <a:ext cx="18276000" cy="302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None/>
              <a:defRPr b="1" sz="7087"/>
            </a:lvl2pPr>
            <a:lvl3pPr indent="-2286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74" name="Google Shape;74;p6"/>
          <p:cNvSpPr txBox="1"/>
          <p:nvPr>
            <p:ph idx="2" type="body"/>
          </p:nvPr>
        </p:nvSpPr>
        <p:spPr>
          <a:xfrm>
            <a:off x="2975673" y="9204991"/>
            <a:ext cx="18276000" cy="13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6"/>
          <p:cNvSpPr txBox="1"/>
          <p:nvPr>
            <p:ph idx="3" type="body"/>
          </p:nvPr>
        </p:nvSpPr>
        <p:spPr>
          <a:xfrm>
            <a:off x="21870323" y="6177496"/>
            <a:ext cx="18366000" cy="302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None/>
              <a:defRPr b="1" sz="7087"/>
            </a:lvl2pPr>
            <a:lvl3pPr indent="-2286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76" name="Google Shape;76;p6"/>
          <p:cNvSpPr txBox="1"/>
          <p:nvPr>
            <p:ph idx="4" type="body"/>
          </p:nvPr>
        </p:nvSpPr>
        <p:spPr>
          <a:xfrm>
            <a:off x="21870323" y="9204991"/>
            <a:ext cx="18366000" cy="13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6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6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6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"/>
          <p:cNvSpPr txBox="1"/>
          <p:nvPr>
            <p:ph type="title"/>
          </p:nvPr>
        </p:nvSpPr>
        <p:spPr>
          <a:xfrm>
            <a:off x="2970044" y="1341667"/>
            <a:ext cx="37260600" cy="4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7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7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7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8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8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"/>
          <p:cNvSpPr txBox="1"/>
          <p:nvPr>
            <p:ph type="title"/>
          </p:nvPr>
        </p:nvSpPr>
        <p:spPr>
          <a:xfrm>
            <a:off x="2975672" y="1679998"/>
            <a:ext cx="13933200" cy="588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9"/>
              <a:buFont typeface="Calibri"/>
              <a:buNone/>
              <a:defRPr sz="11339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9"/>
          <p:cNvSpPr txBox="1"/>
          <p:nvPr>
            <p:ph idx="1" type="body"/>
          </p:nvPr>
        </p:nvSpPr>
        <p:spPr>
          <a:xfrm>
            <a:off x="18365898" y="3628331"/>
            <a:ext cx="21870300" cy="179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48626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9"/>
              <a:buChar char="•"/>
              <a:defRPr sz="11339"/>
            </a:lvl1pPr>
            <a:lvl2pPr indent="-858647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2"/>
              <a:buChar char="•"/>
              <a:defRPr sz="9922"/>
            </a:lvl2pPr>
            <a:lvl3pPr indent="-768604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indent="-678624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Char char="•"/>
              <a:defRPr sz="7087"/>
            </a:lvl4pPr>
            <a:lvl5pPr indent="-678624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Char char="•"/>
              <a:defRPr sz="7087"/>
            </a:lvl5pPr>
            <a:lvl6pPr indent="-678624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Char char="•"/>
              <a:defRPr sz="7087"/>
            </a:lvl6pPr>
            <a:lvl7pPr indent="-678624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Char char="•"/>
              <a:defRPr sz="7087"/>
            </a:lvl7pPr>
            <a:lvl8pPr indent="-678624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Char char="•"/>
              <a:defRPr sz="7087"/>
            </a:lvl8pPr>
            <a:lvl9pPr indent="-678624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Char char="•"/>
              <a:defRPr sz="7087"/>
            </a:lvl9pPr>
          </a:lstStyle>
          <a:p/>
        </p:txBody>
      </p:sp>
      <p:sp>
        <p:nvSpPr>
          <p:cNvPr id="92" name="Google Shape;92;p9"/>
          <p:cNvSpPr txBox="1"/>
          <p:nvPr>
            <p:ph idx="2" type="body"/>
          </p:nvPr>
        </p:nvSpPr>
        <p:spPr>
          <a:xfrm>
            <a:off x="2975672" y="7559993"/>
            <a:ext cx="13933200" cy="140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1"/>
              <a:buNone/>
              <a:defRPr sz="4961"/>
            </a:lvl2pPr>
            <a:lvl3pPr indent="-2286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93" name="Google Shape;93;p9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9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9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"/>
          <p:cNvSpPr txBox="1"/>
          <p:nvPr>
            <p:ph type="title"/>
          </p:nvPr>
        </p:nvSpPr>
        <p:spPr>
          <a:xfrm>
            <a:off x="2975672" y="1679998"/>
            <a:ext cx="13933200" cy="588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9"/>
              <a:buFont typeface="Calibri"/>
              <a:buNone/>
              <a:defRPr sz="11339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0"/>
          <p:cNvSpPr/>
          <p:nvPr>
            <p:ph idx="2" type="pic"/>
          </p:nvPr>
        </p:nvSpPr>
        <p:spPr>
          <a:xfrm>
            <a:off x="18365898" y="3628331"/>
            <a:ext cx="21870300" cy="1790820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0"/>
          <p:cNvSpPr txBox="1"/>
          <p:nvPr>
            <p:ph idx="1" type="body"/>
          </p:nvPr>
        </p:nvSpPr>
        <p:spPr>
          <a:xfrm>
            <a:off x="2975672" y="7559993"/>
            <a:ext cx="13933200" cy="140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1"/>
              <a:buNone/>
              <a:defRPr sz="4961"/>
            </a:lvl2pPr>
            <a:lvl3pPr indent="-228600" lvl="2" marL="1371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100" name="Google Shape;100;p10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0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0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/>
          <p:nvPr>
            <p:ph type="title"/>
          </p:nvPr>
        </p:nvSpPr>
        <p:spPr>
          <a:xfrm>
            <a:off x="2970044" y="1341667"/>
            <a:ext cx="37260600" cy="4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1"/>
              <a:buFont typeface="Calibri"/>
              <a:buNone/>
              <a:defRPr b="0" i="0" sz="1559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1"/>
          <p:cNvSpPr txBox="1"/>
          <p:nvPr>
            <p:ph idx="1" type="body"/>
          </p:nvPr>
        </p:nvSpPr>
        <p:spPr>
          <a:xfrm>
            <a:off x="2970044" y="6708326"/>
            <a:ext cx="37260600" cy="159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58647" lvl="0" marL="457200" marR="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2"/>
              <a:buFont typeface="Arial"/>
              <a:buChar char="•"/>
              <a:defRPr b="0" i="0" sz="99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8604" lvl="1" marL="914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b="0" i="0" sz="85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78624" lvl="2" marL="1371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7"/>
              <a:buFont typeface="Arial"/>
              <a:buChar char="•"/>
              <a:defRPr b="0" i="0" sz="708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33603" lvl="3" marL="1828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33603" lvl="4" marL="22860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33603" lvl="5" marL="27432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33603" lvl="6" marL="3200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33603" lvl="7" marL="3657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33603" lvl="8" marL="4114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1"/>
          <p:cNvSpPr txBox="1"/>
          <p:nvPr>
            <p:ph idx="10" type="dt"/>
          </p:nvPr>
        </p:nvSpPr>
        <p:spPr>
          <a:xfrm>
            <a:off x="2970044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1"/>
          <p:cNvSpPr txBox="1"/>
          <p:nvPr>
            <p:ph idx="11" type="ftr"/>
          </p:nvPr>
        </p:nvSpPr>
        <p:spPr>
          <a:xfrm>
            <a:off x="14310212" y="23356646"/>
            <a:ext cx="145803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"/>
          <p:cNvSpPr txBox="1"/>
          <p:nvPr>
            <p:ph idx="12" type="sldNum"/>
          </p:nvPr>
        </p:nvSpPr>
        <p:spPr>
          <a:xfrm>
            <a:off x="30510450" y="23356646"/>
            <a:ext cx="9720000" cy="13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4252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3"/>
          <p:cNvSpPr/>
          <p:nvPr/>
        </p:nvSpPr>
        <p:spPr>
          <a:xfrm>
            <a:off x="-40468" y="1"/>
            <a:ext cx="43241100" cy="12969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9601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0" name="Google Shape;12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479377" y="1977078"/>
            <a:ext cx="4935803" cy="240032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3"/>
          <p:cNvSpPr txBox="1"/>
          <p:nvPr/>
        </p:nvSpPr>
        <p:spPr>
          <a:xfrm>
            <a:off x="505968" y="1977078"/>
            <a:ext cx="11933400" cy="19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999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Informática para Negócios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95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1º semestre de 2025</a:t>
            </a:r>
            <a:endParaRPr/>
          </a:p>
        </p:txBody>
      </p:sp>
      <p:sp>
        <p:nvSpPr>
          <p:cNvPr id="122" name="Google Shape;122;p13"/>
          <p:cNvSpPr txBox="1"/>
          <p:nvPr/>
        </p:nvSpPr>
        <p:spPr>
          <a:xfrm>
            <a:off x="16096201" y="1385035"/>
            <a:ext cx="11933400" cy="37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Glícia Jesus De Oliveira </a:t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Gustavo Henrique Galindo Soares </a:t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Liliane Oliveira Da Silva </a:t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Marcos Paulo Marques Dos Santos </a:t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Orientadora Profa. Me. Rosangela Kronig</a:t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3"/>
          <p:cNvSpPr txBox="1"/>
          <p:nvPr/>
        </p:nvSpPr>
        <p:spPr>
          <a:xfrm>
            <a:off x="443056" y="11165471"/>
            <a:ext cx="21153000" cy="27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80808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Desenvolver um chatbot para pequenas empresas do ramo alimentício, como confeitarias ou docerias, visando melhorar a interação com os clientes, realizar um primeiro atendimento automatizado e otimizar o recebimento de pedidos.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3"/>
          <p:cNvSpPr txBox="1"/>
          <p:nvPr/>
        </p:nvSpPr>
        <p:spPr>
          <a:xfrm>
            <a:off x="22100011" y="5029040"/>
            <a:ext cx="20557500" cy="40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80808"/>
                </a:solidFill>
                <a:latin typeface="Arial"/>
                <a:ea typeface="Arial"/>
                <a:cs typeface="Arial"/>
                <a:sym typeface="Arial"/>
              </a:rPr>
              <a:t>Fundamentação Teórica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 chatbots,</a:t>
            </a:r>
            <a:r>
              <a:rPr b="0" i="1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softwares capazes de interagir com humanos, respondem com certa inteligência ou baseando-se por regras, simulando conversas e atendimentos. Esses programas são capazes de contribuir com o atendimento, reduzindo custos e otimizando o atendimento, tornado o cliente mais próximo do pequeno empreendedor (ADAMOPOULOU e MOUSSIADES, 2020; LUO et al., 2022).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3"/>
          <p:cNvSpPr txBox="1"/>
          <p:nvPr/>
        </p:nvSpPr>
        <p:spPr>
          <a:xfrm>
            <a:off x="22083573" y="9375846"/>
            <a:ext cx="20611800" cy="40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80808"/>
                </a:solidFill>
                <a:latin typeface="Arial"/>
                <a:ea typeface="Arial"/>
                <a:cs typeface="Arial"/>
                <a:sym typeface="Arial"/>
              </a:rPr>
              <a:t>Descrição do Projeto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 projeto cria um chatbot para pequenas empresas do ramo alimentício, como confeitarias e docerias, visando otimizar o atendimento inicial e o recebimento de pedidos. Com base em estudos de automação e experiência do usuário, utilizamos um framework para estruturar um fluxo de conversa focado nas necessidades desses negócios, priorizando simplicidade e eficiência.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3"/>
          <p:cNvSpPr txBox="1"/>
          <p:nvPr/>
        </p:nvSpPr>
        <p:spPr>
          <a:xfrm>
            <a:off x="22083614" y="18596165"/>
            <a:ext cx="20573100" cy="42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800" u="none" cap="none" strike="noStrike">
                <a:solidFill>
                  <a:srgbClr val="080808"/>
                </a:solidFill>
                <a:latin typeface="Arial"/>
                <a:ea typeface="Arial"/>
                <a:cs typeface="Arial"/>
                <a:sym typeface="Arial"/>
              </a:rPr>
              <a:t>Principais Referências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ADAMOPOULOU, Eleni; MOUSSIADES, Lefteris. An Overview of Chatbot Technology. In: MAGLOGIANNIS, Ilias; ILÍADIS, Lázaro; PIMENIDIS, Elias. Artificial Intelligence Applications and Innovations. Neos Marmaras: Springer, 2020, p. 373–383. Disponível em: https://link.springer.com/chapter/10.1007/978-3-030-49186-4_31?ref=blog.min.io. Acesso em: 06 set. 2024.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LUO, Bei et al. A critical review of state-of-the-art chatbot designs and applications. Wiley Interdisciplinary Reviews: Data Mining and Knowledge Discovery. V. 12, n.1, fev. 2022. Disponível em: https://wires.onlinelibrary.wiley.com/doi/epdf/10.1002/widm.1434. Acesso em: 07 set. 2024.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3"/>
          <p:cNvSpPr txBox="1"/>
          <p:nvPr/>
        </p:nvSpPr>
        <p:spPr>
          <a:xfrm>
            <a:off x="-55567" y="-9249"/>
            <a:ext cx="43263300" cy="11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6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DESENVOLVIMENTO DE UM CHATBOT PARA PEQUENAS EMPRESAS DO RAMO ALIMENTÍCIO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3"/>
          <p:cNvSpPr txBox="1"/>
          <p:nvPr/>
        </p:nvSpPr>
        <p:spPr>
          <a:xfrm>
            <a:off x="519184" y="5011254"/>
            <a:ext cx="21120600" cy="58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80808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setor alimentício é um dos maiores do país, com destaque para o mercado de panificação e confeitaria, que envolve muitas pequenas empresas e empreendedores. Esses negócios utilizam principalmente o WhatsApp para comunicação e vendas, enfrentando desafios na divisão de responsabilidades operacionais e de atendimento ao consumidor.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projeto tem o foco nesse canal de atendimento ao consumidor e propõe-se solucionar esses desafios enfrentados, utilizando a tecnologia para aumentar a eficiência e melhorar a experiência do cliente. A proposta se destaca por focar nas necessidades específicas e buscar uma solução funcional.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3"/>
          <p:cNvSpPr txBox="1"/>
          <p:nvPr/>
        </p:nvSpPr>
        <p:spPr>
          <a:xfrm>
            <a:off x="22042489" y="13776752"/>
            <a:ext cx="20694000" cy="40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5400" u="none" cap="none" strike="noStrike">
                <a:solidFill>
                  <a:srgbClr val="080808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chatbot mostrou potencial para otimizar o atendimento e o recebimento de pedidos, especialmente em empresas com equipe reduzida. O uso de um framework permitiu um fluxo de conversa estruturado, apesar das limitações. Embora não testado em campo, o projeto destaca a importância de soluções intuitivas e acessíveis, com melhorias futuras possíveis, como NLP e aprendizado de máquina.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3"/>
          <p:cNvSpPr txBox="1"/>
          <p:nvPr/>
        </p:nvSpPr>
        <p:spPr>
          <a:xfrm>
            <a:off x="3953460" y="14588820"/>
            <a:ext cx="133968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Figura 1: Tela de conversa do chatbot via WhatsApp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3"/>
          <p:cNvSpPr txBox="1"/>
          <p:nvPr/>
        </p:nvSpPr>
        <p:spPr>
          <a:xfrm>
            <a:off x="3953461" y="22829815"/>
            <a:ext cx="133968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Fonte: Elaborado pelo autor, 2025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3"/>
          <p:cNvSpPr/>
          <p:nvPr/>
        </p:nvSpPr>
        <p:spPr>
          <a:xfrm>
            <a:off x="-40467" y="23593964"/>
            <a:ext cx="43241100" cy="1612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9601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13"/>
          <p:cNvPicPr preferRelativeResize="0"/>
          <p:nvPr/>
        </p:nvPicPr>
        <p:blipFill rotWithShape="1">
          <a:blip r:embed="rId4">
            <a:alphaModFix/>
          </a:blip>
          <a:srcRect b="0" l="0" r="25104" t="0"/>
          <a:stretch/>
        </p:blipFill>
        <p:spPr>
          <a:xfrm>
            <a:off x="37873833" y="23565390"/>
            <a:ext cx="4762062" cy="14393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screenshot of a chat&#10;&#10;AI-generated content may be incorrect." id="134" name="Google Shape;134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090163" y="15277081"/>
            <a:ext cx="17125677" cy="75466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